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9144000" cy="5143500" type="screen16x9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8C4E"/>
    <a:srgbClr val="D3CD16"/>
    <a:srgbClr val="9968B7"/>
    <a:srgbClr val="B7718E"/>
    <a:srgbClr val="76A0B7"/>
    <a:srgbClr val="54B7A6"/>
    <a:srgbClr val="B78E08"/>
    <a:srgbClr val="B79E65"/>
    <a:srgbClr val="B7706A"/>
    <a:srgbClr val="508E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970"/>
  </p:normalViewPr>
  <p:slideViewPr>
    <p:cSldViewPr snapToGrid="0">
      <p:cViewPr varScale="1">
        <p:scale>
          <a:sx n="95" d="100"/>
          <a:sy n="95" d="100"/>
        </p:scale>
        <p:origin x="49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17E4-5D55-E645-9542-9CC9B1E69501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574C-9656-F446-BA54-D920A2686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245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17E4-5D55-E645-9542-9CC9B1E69501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574C-9656-F446-BA54-D920A2686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918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17E4-5D55-E645-9542-9CC9B1E69501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574C-9656-F446-BA54-D920A2686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617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17E4-5D55-E645-9542-9CC9B1E69501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574C-9656-F446-BA54-D920A2686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754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17E4-5D55-E645-9542-9CC9B1E69501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574C-9656-F446-BA54-D920A2686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1153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17E4-5D55-E645-9542-9CC9B1E69501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574C-9656-F446-BA54-D920A2686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67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17E4-5D55-E645-9542-9CC9B1E69501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574C-9656-F446-BA54-D920A2686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14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17E4-5D55-E645-9542-9CC9B1E69501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574C-9656-F446-BA54-D920A2686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811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17E4-5D55-E645-9542-9CC9B1E69501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574C-9656-F446-BA54-D920A2686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20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17E4-5D55-E645-9542-9CC9B1E69501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574C-9656-F446-BA54-D920A2686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241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17E4-5D55-E645-9542-9CC9B1E69501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574C-9656-F446-BA54-D920A2686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6525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617E4-5D55-E645-9542-9CC9B1E69501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9574C-9656-F446-BA54-D920A2686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433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7C60013-A87A-8FE2-93A6-115B025BE39C}"/>
              </a:ext>
            </a:extLst>
          </p:cNvPr>
          <p:cNvSpPr txBox="1"/>
          <p:nvPr/>
        </p:nvSpPr>
        <p:spPr>
          <a:xfrm>
            <a:off x="0" y="-1054183"/>
            <a:ext cx="914399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it-IT" sz="2400" dirty="0">
                <a:effectLst/>
                <a:latin typeface="Helvetica" pitchFamily="2" charset="0"/>
              </a:rPr>
            </a:br>
            <a:endParaRPr lang="it-IT" sz="2400" dirty="0">
              <a:effectLst/>
              <a:latin typeface="Helvetica" pitchFamily="2" charset="0"/>
            </a:endParaRPr>
          </a:p>
          <a:p>
            <a:pPr algn="ctr"/>
            <a:r>
              <a:rPr lang="it-IT" sz="2400" dirty="0">
                <a:effectLst/>
                <a:latin typeface="Helvetica" pitchFamily="2" charset="0"/>
              </a:rPr>
              <a:t> </a:t>
            </a:r>
          </a:p>
          <a:p>
            <a:pPr algn="ctr"/>
            <a:r>
              <a:rPr lang="it-IT" sz="2400" b="1" dirty="0">
                <a:solidFill>
                  <a:srgbClr val="295C72"/>
                </a:solidFill>
                <a:effectLst/>
                <a:latin typeface="Georgia" panose="02040502050405020303" pitchFamily="18" charset="0"/>
              </a:rPr>
              <a:t>Growing in heart team: calendario </a:t>
            </a:r>
          </a:p>
          <a:p>
            <a:pPr algn="ctr"/>
            <a:endParaRPr lang="it-IT" sz="2400" b="1" dirty="0">
              <a:solidFill>
                <a:srgbClr val="295C72"/>
              </a:solidFill>
              <a:latin typeface="Georgia" panose="02040502050405020303" pitchFamily="18" charset="0"/>
            </a:endParaRPr>
          </a:p>
          <a:p>
            <a:pPr algn="ctr"/>
            <a:endParaRPr lang="it-IT" sz="2400" b="1" dirty="0">
              <a:solidFill>
                <a:srgbClr val="295C72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2" name="Tabella 2">
            <a:extLst>
              <a:ext uri="{FF2B5EF4-FFF2-40B4-BE49-F238E27FC236}">
                <a16:creationId xmlns:a16="http://schemas.microsoft.com/office/drawing/2014/main" id="{BFCC3D3C-0911-8289-DA1B-CBF520FAE6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847139"/>
              </p:ext>
            </p:extLst>
          </p:nvPr>
        </p:nvGraphicFramePr>
        <p:xfrm>
          <a:off x="2170223" y="571648"/>
          <a:ext cx="4964224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2112">
                  <a:extLst>
                    <a:ext uri="{9D8B030D-6E8A-4147-A177-3AD203B41FA5}">
                      <a16:colId xmlns:a16="http://schemas.microsoft.com/office/drawing/2014/main" val="3462523609"/>
                    </a:ext>
                  </a:extLst>
                </a:gridCol>
                <a:gridCol w="2482112">
                  <a:extLst>
                    <a:ext uri="{9D8B030D-6E8A-4147-A177-3AD203B41FA5}">
                      <a16:colId xmlns:a16="http://schemas.microsoft.com/office/drawing/2014/main" val="3932684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Modulo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902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Ricerca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13 – 18 Febbraio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924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Aorta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13 – 18 Marzo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16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Aorta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 – 15 Aprile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101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Mitrale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05 - 10 Giugno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127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Mitrale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26 Giugno – 1 Luglio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354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Ricerca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04 - 09 Settembre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93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Tricuspide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25 – 30 Settembre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641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Valvulopatie combinate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16 – 21 Ottobre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618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Leak &amp; stroke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06 – 11 Novembre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318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Focus in Heart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27 Novembre – 2 Dicembre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669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Ricerca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08 Gennaio – 13 Gennaio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087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264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7C60013-A87A-8FE2-93A6-115B025BE39C}"/>
              </a:ext>
            </a:extLst>
          </p:cNvPr>
          <p:cNvSpPr txBox="1"/>
          <p:nvPr/>
        </p:nvSpPr>
        <p:spPr>
          <a:xfrm>
            <a:off x="0" y="-1054183"/>
            <a:ext cx="914399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it-IT" sz="2400" dirty="0">
                <a:effectLst/>
                <a:latin typeface="Helvetica" pitchFamily="2" charset="0"/>
              </a:rPr>
            </a:br>
            <a:endParaRPr lang="it-IT" sz="2400" dirty="0">
              <a:effectLst/>
              <a:latin typeface="Helvetica" pitchFamily="2" charset="0"/>
            </a:endParaRPr>
          </a:p>
          <a:p>
            <a:pPr algn="ctr"/>
            <a:r>
              <a:rPr lang="it-IT" sz="2400" dirty="0">
                <a:effectLst/>
                <a:latin typeface="Helvetica" pitchFamily="2" charset="0"/>
              </a:rPr>
              <a:t> </a:t>
            </a:r>
          </a:p>
          <a:p>
            <a:pPr algn="ctr"/>
            <a:r>
              <a:rPr lang="it-IT" sz="2400" b="1" dirty="0">
                <a:solidFill>
                  <a:srgbClr val="295C72"/>
                </a:solidFill>
                <a:effectLst/>
                <a:latin typeface="Georgia" panose="02040502050405020303" pitchFamily="18" charset="0"/>
              </a:rPr>
              <a:t>Growing in heart team: struttura dei moduli </a:t>
            </a:r>
          </a:p>
          <a:p>
            <a:pPr algn="ctr"/>
            <a:endParaRPr lang="it-IT" sz="2400" b="1" dirty="0">
              <a:solidFill>
                <a:srgbClr val="295C72"/>
              </a:solidFill>
              <a:latin typeface="Georgia" panose="02040502050405020303" pitchFamily="18" charset="0"/>
            </a:endParaRPr>
          </a:p>
          <a:p>
            <a:pPr algn="ctr"/>
            <a:endParaRPr lang="it-IT" sz="2400" b="1" dirty="0">
              <a:solidFill>
                <a:srgbClr val="295C72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2" name="Tabella 2">
            <a:extLst>
              <a:ext uri="{FF2B5EF4-FFF2-40B4-BE49-F238E27FC236}">
                <a16:creationId xmlns:a16="http://schemas.microsoft.com/office/drawing/2014/main" id="{BFCC3D3C-0911-8289-DA1B-CBF520FAE6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669985"/>
              </p:ext>
            </p:extLst>
          </p:nvPr>
        </p:nvGraphicFramePr>
        <p:xfrm>
          <a:off x="2073348" y="688605"/>
          <a:ext cx="4809589" cy="4057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5216">
                  <a:extLst>
                    <a:ext uri="{9D8B030D-6E8A-4147-A177-3AD203B41FA5}">
                      <a16:colId xmlns:a16="http://schemas.microsoft.com/office/drawing/2014/main" val="3462523609"/>
                    </a:ext>
                  </a:extLst>
                </a:gridCol>
                <a:gridCol w="3834373">
                  <a:extLst>
                    <a:ext uri="{9D8B030D-6E8A-4147-A177-3AD203B41FA5}">
                      <a16:colId xmlns:a16="http://schemas.microsoft.com/office/drawing/2014/main" val="3932684526"/>
                    </a:ext>
                  </a:extLst>
                </a:gridCol>
              </a:tblGrid>
              <a:tr h="760357">
                <a:tc>
                  <a:txBody>
                    <a:bodyPr/>
                    <a:lstStyle/>
                    <a:p>
                      <a:r>
                        <a:rPr lang="it-IT" dirty="0"/>
                        <a:t>Lunedì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8:30-9:00 Presentazione della settimana e assegnazione del materiale </a:t>
                      </a:r>
                    </a:p>
                    <a:p>
                      <a:r>
                        <a:rPr lang="it-IT" dirty="0"/>
                        <a:t>Tirocinio facoltativo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924416"/>
                  </a:ext>
                </a:extLst>
              </a:tr>
              <a:tr h="397893">
                <a:tc>
                  <a:txBody>
                    <a:bodyPr/>
                    <a:lstStyle/>
                    <a:p>
                      <a:r>
                        <a:rPr lang="it-IT" dirty="0"/>
                        <a:t>Martedì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Tirocinio facoltativo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169718"/>
                  </a:ext>
                </a:extLst>
              </a:tr>
              <a:tr h="397893">
                <a:tc>
                  <a:txBody>
                    <a:bodyPr/>
                    <a:lstStyle/>
                    <a:p>
                      <a:r>
                        <a:rPr lang="it-IT" dirty="0"/>
                        <a:t>Mercoledì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Tirocinio facoltativo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101640"/>
                  </a:ext>
                </a:extLst>
              </a:tr>
              <a:tr h="760357">
                <a:tc>
                  <a:txBody>
                    <a:bodyPr/>
                    <a:lstStyle/>
                    <a:p>
                      <a:r>
                        <a:rPr lang="it-IT" dirty="0"/>
                        <a:t>Giovedì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Mattina: Lezioni frontali</a:t>
                      </a:r>
                    </a:p>
                    <a:p>
                      <a:r>
                        <a:rPr lang="it-IT" dirty="0"/>
                        <a:t>13:00 -14:00 Heart Team</a:t>
                      </a:r>
                    </a:p>
                    <a:p>
                      <a:r>
                        <a:rPr lang="it-IT" dirty="0"/>
                        <a:t>Pomeriggio: Laboratorio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127624"/>
                  </a:ext>
                </a:extLst>
              </a:tr>
              <a:tr h="760357">
                <a:tc>
                  <a:txBody>
                    <a:bodyPr/>
                    <a:lstStyle/>
                    <a:p>
                      <a:r>
                        <a:rPr lang="it-IT" dirty="0"/>
                        <a:t>Venerdì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Mattina: Tirocinio obbligatorio (sala)</a:t>
                      </a:r>
                    </a:p>
                    <a:p>
                      <a:r>
                        <a:rPr lang="it-IT" dirty="0"/>
                        <a:t>13:00 -14:00 Heart Team</a:t>
                      </a:r>
                    </a:p>
                    <a:p>
                      <a:r>
                        <a:rPr lang="it-IT" dirty="0"/>
                        <a:t>Pomeriggio: Laboratorio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354540"/>
                  </a:ext>
                </a:extLst>
              </a:tr>
              <a:tr h="981105">
                <a:tc>
                  <a:txBody>
                    <a:bodyPr/>
                    <a:lstStyle/>
                    <a:p>
                      <a:r>
                        <a:rPr lang="it-IT" dirty="0"/>
                        <a:t>Sabato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Mattina: Lettura + Lezioni interattive con partecipazione attiva degli studenti</a:t>
                      </a:r>
                    </a:p>
                    <a:p>
                      <a:r>
                        <a:rPr lang="it-IT" dirty="0"/>
                        <a:t>12:30 -13:00 </a:t>
                      </a:r>
                      <a:r>
                        <a:rPr lang="it-IT"/>
                        <a:t>Test finale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93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08491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Adiacenz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12731</TotalTime>
  <Words>165</Words>
  <Application>Microsoft Office PowerPoint</Application>
  <PresentationFormat>Presentazione su schermo (16:9)</PresentationFormat>
  <Paragraphs>48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Georgia</vt:lpstr>
      <vt:lpstr>Helvetica</vt:lpstr>
      <vt:lpstr>Default Theme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Marianna Adamo</dc:creator>
  <cp:lastModifiedBy>Daria TARGHETTI</cp:lastModifiedBy>
  <cp:revision>6</cp:revision>
  <dcterms:created xsi:type="dcterms:W3CDTF">2023-01-04T05:59:03Z</dcterms:created>
  <dcterms:modified xsi:type="dcterms:W3CDTF">2023-02-03T08:05:07Z</dcterms:modified>
</cp:coreProperties>
</file>