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23"/>
  </p:notesMasterIdLst>
  <p:sldIdLst>
    <p:sldId id="257" r:id="rId2"/>
    <p:sldId id="263" r:id="rId3"/>
    <p:sldId id="296" r:id="rId4"/>
    <p:sldId id="301" r:id="rId5"/>
    <p:sldId id="300" r:id="rId6"/>
    <p:sldId id="304" r:id="rId7"/>
    <p:sldId id="299" r:id="rId8"/>
    <p:sldId id="305" r:id="rId9"/>
    <p:sldId id="306" r:id="rId10"/>
    <p:sldId id="307" r:id="rId11"/>
    <p:sldId id="277" r:id="rId12"/>
    <p:sldId id="288" r:id="rId13"/>
    <p:sldId id="292" r:id="rId14"/>
    <p:sldId id="293" r:id="rId15"/>
    <p:sldId id="286" r:id="rId16"/>
    <p:sldId id="298" r:id="rId17"/>
    <p:sldId id="282" r:id="rId18"/>
    <p:sldId id="295" r:id="rId19"/>
    <p:sldId id="297" r:id="rId20"/>
    <p:sldId id="291" r:id="rId21"/>
    <p:sldId id="283" r:id="rId22"/>
  </p:sldIdLst>
  <p:sldSz cx="12192000" cy="6858000"/>
  <p:notesSz cx="6858000" cy="9144000"/>
  <p:defaultTextStyle>
    <a:defPPr>
      <a:defRPr lang="it-IT"/>
    </a:defPPr>
    <a:lvl1pPr marL="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1795DFD3-DBF5-4584-A405-3C5C21B0F90A}">
          <p14:sldIdLst>
            <p14:sldId id="257"/>
            <p14:sldId id="263"/>
            <p14:sldId id="296"/>
            <p14:sldId id="301"/>
            <p14:sldId id="300"/>
            <p14:sldId id="304"/>
            <p14:sldId id="299"/>
            <p14:sldId id="305"/>
            <p14:sldId id="306"/>
            <p14:sldId id="307"/>
            <p14:sldId id="277"/>
            <p14:sldId id="288"/>
            <p14:sldId id="292"/>
            <p14:sldId id="293"/>
            <p14:sldId id="286"/>
            <p14:sldId id="298"/>
            <p14:sldId id="282"/>
            <p14:sldId id="295"/>
            <p14:sldId id="297"/>
            <p14:sldId id="29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5B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86337"/>
  </p:normalViewPr>
  <p:slideViewPr>
    <p:cSldViewPr snapToGrid="0" snapToObjects="1">
      <p:cViewPr varScale="1">
        <p:scale>
          <a:sx n="105" d="100"/>
          <a:sy n="105" d="100"/>
        </p:scale>
        <p:origin x="120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D0AF3-B675-5949-9CB6-94D1A0CBE554}" type="datetimeFigureOut">
              <a:rPr lang="it-IT" smtClean="0"/>
              <a:t>04/01/2024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A6611-E494-DD49-8D29-D2A3A693D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1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0" y="3852968"/>
            <a:ext cx="12192000" cy="680224"/>
          </a:xfrm>
        </p:spPr>
        <p:txBody>
          <a:bodyPr/>
          <a:lstStyle>
            <a:lvl1pPr algn="ctr">
              <a:defRPr b="0" i="0">
                <a:solidFill>
                  <a:srgbClr val="1C5B9A"/>
                </a:solidFill>
                <a:latin typeface="Avenir Medium" charset="0"/>
                <a:ea typeface="Avenir Medium" charset="0"/>
                <a:cs typeface="Avenir Medium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0"/>
          </p:nvPr>
        </p:nvSpPr>
        <p:spPr>
          <a:xfrm>
            <a:off x="0" y="5372100"/>
            <a:ext cx="12192000" cy="10858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328" y="2"/>
            <a:ext cx="1609344" cy="25206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uccess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210" y="0"/>
            <a:ext cx="2527300" cy="6858000"/>
          </a:xfrm>
          <a:prstGeom prst="rect">
            <a:avLst/>
          </a:prstGeom>
        </p:spPr>
      </p:pic>
      <p:sp>
        <p:nvSpPr>
          <p:cNvPr id="16" name="Titolo 15"/>
          <p:cNvSpPr>
            <a:spLocks noGrp="1"/>
          </p:cNvSpPr>
          <p:nvPr>
            <p:ph type="title" hasCustomPrompt="1"/>
          </p:nvPr>
        </p:nvSpPr>
        <p:spPr>
          <a:xfrm>
            <a:off x="838201" y="422066"/>
            <a:ext cx="10515600" cy="1095508"/>
          </a:xfrm>
        </p:spPr>
        <p:txBody>
          <a:bodyPr>
            <a:normAutofit/>
          </a:bodyPr>
          <a:lstStyle>
            <a:lvl1pPr>
              <a:defRPr sz="4000" b="0" i="0">
                <a:solidFill>
                  <a:srgbClr val="1C5B9A"/>
                </a:solidFill>
                <a:latin typeface="Avenir Medium" charset="0"/>
                <a:ea typeface="Avenir Medium" charset="0"/>
                <a:cs typeface="Avenir Medium" charset="0"/>
              </a:defRPr>
            </a:lvl1pPr>
          </a:lstStyle>
          <a:p>
            <a:r>
              <a:rPr lang="it-IT" dirty="0"/>
              <a:t>Fare clic per modificare il titolo principale</a:t>
            </a:r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0"/>
          </p:nvPr>
        </p:nvSpPr>
        <p:spPr>
          <a:xfrm>
            <a:off x="1954533" y="6356363"/>
            <a:ext cx="7600951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19" name="Segnaposto numero diapositiva 18"/>
          <p:cNvSpPr>
            <a:spLocks noGrp="1"/>
          </p:cNvSpPr>
          <p:nvPr>
            <p:ph type="sldNum" sz="quarter" idx="11"/>
          </p:nvPr>
        </p:nvSpPr>
        <p:spPr>
          <a:xfrm>
            <a:off x="9944103" y="6356363"/>
            <a:ext cx="1409700" cy="365125"/>
          </a:xfrm>
        </p:spPr>
        <p:txBody>
          <a:bodyPr/>
          <a:lstStyle/>
          <a:p>
            <a:fld id="{81D2C86E-A83C-2549-A029-4F8553532BC8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testo 20"/>
          <p:cNvSpPr>
            <a:spLocks noGrp="1"/>
          </p:cNvSpPr>
          <p:nvPr>
            <p:ph type="body" sz="quarter" idx="12"/>
          </p:nvPr>
        </p:nvSpPr>
        <p:spPr>
          <a:xfrm>
            <a:off x="838200" y="1926918"/>
            <a:ext cx="10515601" cy="3662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72" y="5778000"/>
            <a:ext cx="690370" cy="108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6" descr="Logo.g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100000"/>
          </a:blip>
          <a:stretch>
            <a:fillRect/>
          </a:stretch>
        </p:blipFill>
        <p:spPr>
          <a:xfrm>
            <a:off x="18381" y="91440"/>
            <a:ext cx="716400" cy="5357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269632"/>
            <a:ext cx="10769600" cy="1143000"/>
          </a:xfrm>
        </p:spPr>
        <p:txBody>
          <a:bodyPr/>
          <a:lstStyle>
            <a:lvl1pPr algn="l" eaLnBrk="1" latinLnBrk="0" hangingPunct="1">
              <a:defRPr kumimoji="0" lang="it-IT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772817"/>
            <a:ext cx="10769600" cy="4297363"/>
          </a:xfrm>
          <a:prstGeom prst="rect">
            <a:avLst/>
          </a:prstGeom>
        </p:spPr>
        <p:txBody>
          <a:bodyPr>
            <a:normAutofit/>
          </a:bodyPr>
          <a:lstStyle>
            <a:lvl1pPr eaLnBrk="1" latinLnBrk="0" hangingPunct="1">
              <a:defRPr kumimoji="0" lang="it-IT" sz="3200">
                <a:latin typeface="+mn-lt"/>
              </a:defRPr>
            </a:lvl1pPr>
            <a:lvl2pPr eaLnBrk="1" latinLnBrk="0" hangingPunct="1">
              <a:defRPr kumimoji="0" lang="it-IT" sz="2800">
                <a:latin typeface="+mn-lt"/>
              </a:defRPr>
            </a:lvl2pPr>
            <a:lvl3pPr eaLnBrk="1" latinLnBrk="0" hangingPunct="1">
              <a:defRPr kumimoji="0" lang="it-IT" sz="2400">
                <a:latin typeface="+mn-lt"/>
              </a:defRPr>
            </a:lvl3pPr>
            <a:lvl4pPr eaLnBrk="1" latinLnBrk="0" hangingPunct="1">
              <a:defRPr kumimoji="0" lang="it-IT" sz="2400">
                <a:latin typeface="+mn-lt"/>
              </a:defRPr>
            </a:lvl4pPr>
            <a:lvl5pPr eaLnBrk="1" latinLnBrk="0" hangingPunct="1">
              <a:defRPr kumimoji="0" lang="it-IT" sz="2400">
                <a:latin typeface="+mn-lt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0160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23170E-A80C-434E-8FBB-E9289C21C89B}" type="datetime1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04/01/2024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4B8F18-439D-4454-9CD1-41BEE77BE803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633533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6" descr="Logo.g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100000"/>
          </a:blip>
          <a:stretch>
            <a:fillRect/>
          </a:stretch>
        </p:blipFill>
        <p:spPr>
          <a:xfrm>
            <a:off x="18381" y="91440"/>
            <a:ext cx="716400" cy="5357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269632"/>
            <a:ext cx="10769600" cy="1143000"/>
          </a:xfrm>
        </p:spPr>
        <p:txBody>
          <a:bodyPr/>
          <a:lstStyle>
            <a:lvl1pPr algn="l" eaLnBrk="1" latinLnBrk="0" hangingPunct="1">
              <a:defRPr kumimoji="0" lang="it-IT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772817"/>
            <a:ext cx="10769600" cy="4297363"/>
          </a:xfrm>
          <a:prstGeom prst="rect">
            <a:avLst/>
          </a:prstGeom>
        </p:spPr>
        <p:txBody>
          <a:bodyPr>
            <a:normAutofit/>
          </a:bodyPr>
          <a:lstStyle>
            <a:lvl1pPr eaLnBrk="1" latinLnBrk="0" hangingPunct="1">
              <a:defRPr kumimoji="0" lang="it-IT" sz="3200">
                <a:latin typeface="+mn-lt"/>
              </a:defRPr>
            </a:lvl1pPr>
            <a:lvl2pPr eaLnBrk="1" latinLnBrk="0" hangingPunct="1">
              <a:defRPr kumimoji="0" lang="it-IT" sz="2800">
                <a:latin typeface="+mn-lt"/>
              </a:defRPr>
            </a:lvl2pPr>
            <a:lvl3pPr eaLnBrk="1" latinLnBrk="0" hangingPunct="1">
              <a:defRPr kumimoji="0" lang="it-IT" sz="2400">
                <a:latin typeface="+mn-lt"/>
              </a:defRPr>
            </a:lvl3pPr>
            <a:lvl4pPr eaLnBrk="1" latinLnBrk="0" hangingPunct="1">
              <a:defRPr kumimoji="0" lang="it-IT" sz="2400">
                <a:latin typeface="+mn-lt"/>
              </a:defRPr>
            </a:lvl4pPr>
            <a:lvl5pPr eaLnBrk="1" latinLnBrk="0" hangingPunct="1">
              <a:defRPr kumimoji="0" lang="it-IT" sz="2400">
                <a:latin typeface="+mn-lt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0160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F05C8-103E-4001-BC7B-FE31B7887F43}" type="datetime1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04/01/2024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772E4-C1A1-41A5-A754-620667E0109F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406386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1" y="3496736"/>
            <a:ext cx="10515600" cy="1095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2C86E-A83C-2549-A029-4F8553532BC8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3"/>
          </p:nvPr>
        </p:nvSpPr>
        <p:spPr>
          <a:xfrm>
            <a:off x="4038601" y="635636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312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6" r:id="rId4"/>
  </p:sldLayoutIdLs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unibs.it/it/internazionale/mobilita-allestero/programma-erasmus/erasmus-studi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attiministeriali.miur.it/media/277372/allegato_5_conversione%20titoli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erasmus.tutor@unibs.it" TargetMode="External"/><Relationship Id="rId2" Type="http://schemas.openxmlformats.org/officeDocument/2006/relationships/hyperlink" Target="mailto:erasmus.outgoing@unibs.i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s://www.unibs.it/it/internazionale/studiare-allestero/sportello-studenti-outgoin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unibs.it/it/internazionale/mobilita-allestero/accordi-mobilit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520883" y="5616652"/>
            <a:ext cx="4364181" cy="905742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for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applications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2024/25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249" y="2076162"/>
            <a:ext cx="4522787" cy="381952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56" y="2812474"/>
            <a:ext cx="7075958" cy="201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25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38201" y="1305014"/>
            <a:ext cx="10515601" cy="4247972"/>
          </a:xfrm>
        </p:spPr>
        <p:txBody>
          <a:bodyPr/>
          <a:lstStyle/>
          <a:p>
            <a:pPr algn="just"/>
            <a:r>
              <a:rPr lang="it-IT" sz="2600" b="1" dirty="0" err="1">
                <a:solidFill>
                  <a:srgbClr val="1C5B9A"/>
                </a:solidFill>
                <a:latin typeface="Avenir Book"/>
              </a:rPr>
              <a:t>Choosing</a:t>
            </a:r>
            <a:r>
              <a:rPr lang="it-IT" sz="2600" b="1" dirty="0">
                <a:solidFill>
                  <a:srgbClr val="1C5B9A"/>
                </a:solidFill>
                <a:latin typeface="Avenir Book"/>
              </a:rPr>
              <a:t> a </a:t>
            </a:r>
            <a:r>
              <a:rPr lang="it-IT" sz="2600" b="1" dirty="0" err="1">
                <a:solidFill>
                  <a:srgbClr val="1C5B9A"/>
                </a:solidFill>
                <a:latin typeface="Avenir Book"/>
              </a:rPr>
              <a:t>destination</a:t>
            </a:r>
            <a:r>
              <a:rPr lang="it-IT" sz="2600" b="1" dirty="0">
                <a:solidFill>
                  <a:srgbClr val="1C5B9A"/>
                </a:solidFill>
                <a:latin typeface="Avenir Book"/>
              </a:rPr>
              <a:t>/2</a:t>
            </a:r>
          </a:p>
          <a:p>
            <a:pPr algn="just"/>
            <a:r>
              <a:rPr lang="it-IT" sz="2600" dirty="0"/>
              <a:t>Check on the </a:t>
            </a:r>
            <a:r>
              <a:rPr lang="it-IT" sz="2600" dirty="0" err="1"/>
              <a:t>Universities</a:t>
            </a:r>
            <a:r>
              <a:rPr lang="it-IT" sz="2600" dirty="0"/>
              <a:t> websites: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600" b="1" dirty="0" err="1"/>
              <a:t>Academic</a:t>
            </a:r>
            <a:r>
              <a:rPr lang="it-IT" sz="2600" b="1" dirty="0"/>
              <a:t> </a:t>
            </a:r>
            <a:r>
              <a:rPr lang="it-IT" sz="2600" b="1" dirty="0" err="1"/>
              <a:t>offer</a:t>
            </a:r>
            <a:r>
              <a:rPr lang="it-IT" sz="2600" b="1" dirty="0"/>
              <a:t> </a:t>
            </a:r>
            <a:r>
              <a:rPr lang="it-IT" sz="2600" dirty="0"/>
              <a:t>and </a:t>
            </a:r>
            <a:r>
              <a:rPr lang="it-IT" sz="2600" dirty="0" err="1"/>
              <a:t>compatibility</a:t>
            </a:r>
            <a:r>
              <a:rPr lang="it-IT" sz="2600" dirty="0"/>
              <a:t> with your study plan;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600" b="1" dirty="0"/>
              <a:t>Language </a:t>
            </a:r>
            <a:r>
              <a:rPr lang="it-IT" sz="2600" b="1" dirty="0" err="1"/>
              <a:t>requirements</a:t>
            </a:r>
            <a:r>
              <a:rPr lang="it-IT" sz="2600" b="1" dirty="0"/>
              <a:t> </a:t>
            </a:r>
            <a:r>
              <a:rPr lang="it-IT" sz="2600" dirty="0"/>
              <a:t>(</a:t>
            </a:r>
            <a:r>
              <a:rPr lang="it-IT" sz="2600" dirty="0" err="1"/>
              <a:t>detailed</a:t>
            </a:r>
            <a:r>
              <a:rPr lang="it-IT" sz="2600" dirty="0"/>
              <a:t> information on </a:t>
            </a:r>
            <a:r>
              <a:rPr lang="it-IT" sz="2600" dirty="0" err="1"/>
              <a:t>level</a:t>
            </a:r>
            <a:r>
              <a:rPr lang="it-IT" sz="2600" dirty="0"/>
              <a:t> </a:t>
            </a:r>
            <a:r>
              <a:rPr lang="it-IT" sz="2600" dirty="0" err="1"/>
              <a:t>required</a:t>
            </a:r>
            <a:r>
              <a:rPr lang="it-IT" sz="2600" dirty="0"/>
              <a:t>, </a:t>
            </a:r>
            <a:r>
              <a:rPr lang="it-IT" sz="2600" dirty="0" err="1"/>
              <a:t>possible</a:t>
            </a:r>
            <a:r>
              <a:rPr lang="it-IT" sz="2600" dirty="0"/>
              <a:t> </a:t>
            </a:r>
            <a:r>
              <a:rPr lang="it-IT" sz="2600" dirty="0" err="1"/>
              <a:t>official</a:t>
            </a:r>
            <a:r>
              <a:rPr lang="it-IT" sz="2600" dirty="0"/>
              <a:t> </a:t>
            </a:r>
            <a:r>
              <a:rPr lang="it-IT" sz="2600" dirty="0" err="1"/>
              <a:t>certifications</a:t>
            </a:r>
            <a:r>
              <a:rPr lang="it-IT" sz="2600" dirty="0"/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600" b="1" dirty="0"/>
              <a:t>Deadlines</a:t>
            </a:r>
            <a:r>
              <a:rPr lang="it-IT" sz="2600" dirty="0"/>
              <a:t> for nomination/</a:t>
            </a:r>
            <a:r>
              <a:rPr lang="it-IT" sz="2600" dirty="0" err="1"/>
              <a:t>application</a:t>
            </a:r>
            <a:r>
              <a:rPr lang="it-IT" sz="2600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600" dirty="0" err="1"/>
              <a:t>Immigration</a:t>
            </a:r>
            <a:r>
              <a:rPr lang="it-IT" sz="2600" dirty="0"/>
              <a:t> rules. </a:t>
            </a:r>
          </a:p>
          <a:p>
            <a:pPr algn="just"/>
            <a:r>
              <a:rPr lang="it-IT" sz="2600" dirty="0" err="1"/>
              <a:t>It</a:t>
            </a:r>
            <a:r>
              <a:rPr lang="it-IT" sz="2600" dirty="0"/>
              <a:t> can be </a:t>
            </a:r>
            <a:r>
              <a:rPr lang="it-IT" sz="2600" dirty="0" err="1"/>
              <a:t>useful</a:t>
            </a:r>
            <a:r>
              <a:rPr lang="it-IT" sz="2600" dirty="0"/>
              <a:t> to </a:t>
            </a:r>
            <a:r>
              <a:rPr lang="it-IT" sz="2600" dirty="0" err="1"/>
              <a:t>contact</a:t>
            </a:r>
            <a:r>
              <a:rPr lang="it-IT" sz="2600" dirty="0"/>
              <a:t> </a:t>
            </a:r>
            <a:r>
              <a:rPr lang="it-IT" sz="2600" dirty="0">
                <a:hlinkClick r:id="rId2"/>
              </a:rPr>
              <a:t>your </a:t>
            </a:r>
            <a:r>
              <a:rPr lang="it-IT" sz="2600" dirty="0" err="1">
                <a:hlinkClick r:id="rId2"/>
              </a:rPr>
              <a:t>academic</a:t>
            </a:r>
            <a:r>
              <a:rPr lang="it-IT" sz="2600" dirty="0">
                <a:hlinkClick r:id="rId2"/>
              </a:rPr>
              <a:t> coordinator </a:t>
            </a:r>
            <a:r>
              <a:rPr lang="it-IT" sz="2600" dirty="0" err="1"/>
              <a:t>at</a:t>
            </a:r>
            <a:r>
              <a:rPr lang="it-IT" sz="2600" dirty="0"/>
              <a:t> the Department.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10A683D4-36D4-463A-856C-5251767DB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2275"/>
            <a:ext cx="10515600" cy="674688"/>
          </a:xfrm>
        </p:spPr>
        <p:txBody>
          <a:bodyPr/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0349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competences</a:t>
            </a:r>
            <a:r>
              <a:rPr lang="it-IT" dirty="0"/>
              <a:t>	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38201" y="1609418"/>
            <a:ext cx="10428643" cy="4656238"/>
          </a:xfrm>
        </p:spPr>
        <p:txBody>
          <a:bodyPr/>
          <a:lstStyle/>
          <a:p>
            <a:pPr algn="just"/>
            <a:r>
              <a:rPr lang="it-IT" sz="2400" dirty="0">
                <a:solidFill>
                  <a:srgbClr val="FF0000"/>
                </a:solidFill>
              </a:rPr>
              <a:t>ATTENTION! Language knowledge </a:t>
            </a:r>
            <a:r>
              <a:rPr lang="it-IT" sz="2400" dirty="0" err="1">
                <a:solidFill>
                  <a:srgbClr val="FF0000"/>
                </a:solidFill>
              </a:rPr>
              <a:t>is</a:t>
            </a:r>
            <a:r>
              <a:rPr lang="it-IT" sz="2400" dirty="0">
                <a:solidFill>
                  <a:srgbClr val="FF0000"/>
                </a:solidFill>
              </a:rPr>
              <a:t> a PRE-CONDITION of the </a:t>
            </a:r>
            <a:r>
              <a:rPr lang="it-IT" sz="2400" dirty="0" err="1">
                <a:solidFill>
                  <a:srgbClr val="FF0000"/>
                </a:solidFill>
              </a:rPr>
              <a:t>mobility</a:t>
            </a:r>
            <a:r>
              <a:rPr lang="it-IT" sz="2400" dirty="0">
                <a:solidFill>
                  <a:srgbClr val="FF0000"/>
                </a:solidFill>
              </a:rPr>
              <a:t> and </a:t>
            </a:r>
            <a:r>
              <a:rPr lang="it-IT" sz="2400" dirty="0" err="1">
                <a:solidFill>
                  <a:srgbClr val="FF0000"/>
                </a:solidFill>
              </a:rPr>
              <a:t>not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err="1">
                <a:solidFill>
                  <a:srgbClr val="FF0000"/>
                </a:solidFill>
              </a:rPr>
              <a:t>its</a:t>
            </a:r>
            <a:r>
              <a:rPr lang="it-IT" sz="2400" dirty="0">
                <a:solidFill>
                  <a:srgbClr val="FF0000"/>
                </a:solidFill>
              </a:rPr>
              <a:t> goal!</a:t>
            </a:r>
          </a:p>
          <a:p>
            <a:pPr algn="just"/>
            <a:r>
              <a:rPr lang="it-IT" sz="2400" dirty="0"/>
              <a:t>BEFORE </a:t>
            </a:r>
            <a:r>
              <a:rPr lang="it-IT" sz="2400" dirty="0" err="1"/>
              <a:t>you</a:t>
            </a:r>
            <a:r>
              <a:rPr lang="it-IT" sz="2400" dirty="0"/>
              <a:t> express your </a:t>
            </a:r>
            <a:r>
              <a:rPr lang="it-IT" sz="2400" dirty="0" err="1"/>
              <a:t>destination</a:t>
            </a:r>
            <a:r>
              <a:rPr lang="it-IT" sz="2400" dirty="0"/>
              <a:t> </a:t>
            </a:r>
            <a:r>
              <a:rPr lang="it-IT" sz="2400" dirty="0" err="1"/>
              <a:t>preferences</a:t>
            </a:r>
            <a:r>
              <a:rPr lang="it-IT" sz="2400" dirty="0"/>
              <a:t>, make </a:t>
            </a:r>
            <a:r>
              <a:rPr lang="it-IT" sz="2400" dirty="0" err="1"/>
              <a:t>sure</a:t>
            </a:r>
            <a:r>
              <a:rPr lang="it-IT" sz="2400" dirty="0"/>
              <a:t> </a:t>
            </a:r>
            <a:r>
              <a:rPr lang="it-IT" sz="2400" dirty="0" err="1"/>
              <a:t>you</a:t>
            </a:r>
            <a:r>
              <a:rPr lang="it-IT" sz="2400" dirty="0"/>
              <a:t> </a:t>
            </a:r>
            <a:r>
              <a:rPr lang="it-IT" sz="2400" dirty="0" err="1"/>
              <a:t>meet</a:t>
            </a:r>
            <a:r>
              <a:rPr lang="it-IT" sz="2400" dirty="0"/>
              <a:t> </a:t>
            </a:r>
            <a:r>
              <a:rPr lang="it-IT" sz="2400" dirty="0" err="1"/>
              <a:t>their</a:t>
            </a:r>
            <a:r>
              <a:rPr lang="it-IT" sz="2400" dirty="0"/>
              <a:t> </a:t>
            </a:r>
            <a:r>
              <a:rPr lang="it-IT" sz="2400" dirty="0" err="1"/>
              <a:t>language</a:t>
            </a:r>
            <a:r>
              <a:rPr lang="it-IT" sz="2400" dirty="0"/>
              <a:t> </a:t>
            </a:r>
            <a:r>
              <a:rPr lang="it-IT" sz="2400" dirty="0" err="1"/>
              <a:t>requirements</a:t>
            </a:r>
            <a:r>
              <a:rPr lang="it-IT" sz="2400" dirty="0"/>
              <a:t> by checking </a:t>
            </a:r>
            <a:r>
              <a:rPr lang="it-IT" sz="2400" dirty="0" err="1"/>
              <a:t>their</a:t>
            </a:r>
            <a:r>
              <a:rPr lang="it-IT" sz="2400" dirty="0"/>
              <a:t> website information. </a:t>
            </a:r>
          </a:p>
          <a:p>
            <a:pPr algn="just"/>
            <a:r>
              <a:rPr lang="it-IT" sz="2400" dirty="0"/>
              <a:t>The Excel files </a:t>
            </a:r>
            <a:r>
              <a:rPr lang="it-IT" sz="2400" dirty="0" err="1"/>
              <a:t>attached</a:t>
            </a:r>
            <a:r>
              <a:rPr lang="it-IT" sz="2400" dirty="0"/>
              <a:t> to the call are an indicative source of information, </a:t>
            </a:r>
            <a:r>
              <a:rPr lang="it-IT" sz="2400" dirty="0" err="1"/>
              <a:t>which</a:t>
            </a:r>
            <a:r>
              <a:rPr lang="it-IT" sz="2400" dirty="0"/>
              <a:t> </a:t>
            </a:r>
            <a:r>
              <a:rPr lang="it-IT" sz="2400" dirty="0" err="1"/>
              <a:t>may</a:t>
            </a:r>
            <a:r>
              <a:rPr lang="it-IT" sz="2400" dirty="0"/>
              <a:t> </a:t>
            </a:r>
            <a:r>
              <a:rPr lang="it-IT" sz="2400" dirty="0" err="1"/>
              <a:t>change</a:t>
            </a:r>
            <a:r>
              <a:rPr lang="it-IT" sz="2400" dirty="0"/>
              <a:t> and </a:t>
            </a:r>
            <a:r>
              <a:rPr lang="it-IT" sz="2400" dirty="0" err="1"/>
              <a:t>all</a:t>
            </a:r>
            <a:r>
              <a:rPr lang="it-IT" sz="2400" dirty="0"/>
              <a:t> information </a:t>
            </a:r>
            <a:r>
              <a:rPr lang="it-IT" sz="2400" dirty="0" err="1"/>
              <a:t>has</a:t>
            </a:r>
            <a:r>
              <a:rPr lang="it-IT" sz="2400" dirty="0"/>
              <a:t> to be </a:t>
            </a:r>
            <a:r>
              <a:rPr lang="it-IT" sz="2400" dirty="0" err="1"/>
              <a:t>personally</a:t>
            </a:r>
            <a:r>
              <a:rPr lang="it-IT" sz="2400" dirty="0"/>
              <a:t> </a:t>
            </a:r>
            <a:r>
              <a:rPr lang="it-IT" sz="2400" dirty="0" err="1"/>
              <a:t>verified</a:t>
            </a:r>
            <a:r>
              <a:rPr lang="it-IT" sz="2400" dirty="0"/>
              <a:t>.</a:t>
            </a:r>
          </a:p>
          <a:p>
            <a:pPr algn="just"/>
            <a:r>
              <a:rPr lang="it-IT" sz="2400" dirty="0" err="1"/>
              <a:t>Besides</a:t>
            </a:r>
            <a:r>
              <a:rPr lang="it-IT" sz="2400" dirty="0"/>
              <a:t> English, </a:t>
            </a:r>
            <a:r>
              <a:rPr lang="it-IT" sz="2400" dirty="0" err="1"/>
              <a:t>most</a:t>
            </a:r>
            <a:r>
              <a:rPr lang="it-IT" sz="2400" dirty="0"/>
              <a:t> </a:t>
            </a:r>
            <a:r>
              <a:rPr lang="it-IT" sz="2400" dirty="0" err="1"/>
              <a:t>host</a:t>
            </a:r>
            <a:r>
              <a:rPr lang="it-IT" sz="2400" dirty="0"/>
              <a:t> </a:t>
            </a:r>
            <a:r>
              <a:rPr lang="it-IT" sz="2400" dirty="0" err="1"/>
              <a:t>universities</a:t>
            </a:r>
            <a:r>
              <a:rPr lang="it-IT" sz="2400" dirty="0"/>
              <a:t> </a:t>
            </a:r>
            <a:r>
              <a:rPr lang="it-IT" sz="2400" dirty="0" err="1"/>
              <a:t>require</a:t>
            </a:r>
            <a:r>
              <a:rPr lang="it-IT" sz="2400" dirty="0"/>
              <a:t> the knowledge of the </a:t>
            </a:r>
            <a:r>
              <a:rPr lang="it-IT" sz="2400" dirty="0" err="1"/>
              <a:t>local</a:t>
            </a:r>
            <a:r>
              <a:rPr lang="it-IT" sz="2400" dirty="0"/>
              <a:t> </a:t>
            </a:r>
            <a:r>
              <a:rPr lang="it-IT" sz="2400" dirty="0" err="1"/>
              <a:t>language</a:t>
            </a:r>
            <a:r>
              <a:rPr lang="it-IT" sz="2400" dirty="0"/>
              <a:t> (</a:t>
            </a:r>
            <a:r>
              <a:rPr lang="it-IT" sz="2400" dirty="0" err="1"/>
              <a:t>German</a:t>
            </a:r>
            <a:r>
              <a:rPr lang="it-IT" sz="2400" dirty="0"/>
              <a:t>, Spanish, French). </a:t>
            </a:r>
          </a:p>
          <a:p>
            <a:pPr algn="just"/>
            <a:r>
              <a:rPr lang="it-IT" sz="2400" dirty="0"/>
              <a:t>For Countries </a:t>
            </a:r>
            <a:r>
              <a:rPr lang="it-IT" sz="2400" dirty="0" err="1"/>
              <a:t>where</a:t>
            </a:r>
            <a:r>
              <a:rPr lang="it-IT" sz="2400" dirty="0"/>
              <a:t> </a:t>
            </a:r>
            <a:r>
              <a:rPr lang="it-IT" sz="2400" dirty="0" err="1"/>
              <a:t>less</a:t>
            </a:r>
            <a:r>
              <a:rPr lang="it-IT" sz="2400" dirty="0"/>
              <a:t> common </a:t>
            </a:r>
            <a:r>
              <a:rPr lang="it-IT" sz="2400" dirty="0" err="1"/>
              <a:t>languages</a:t>
            </a:r>
            <a:r>
              <a:rPr lang="it-IT" sz="2400" dirty="0"/>
              <a:t> are </a:t>
            </a:r>
            <a:r>
              <a:rPr lang="it-IT" sz="2400" dirty="0" err="1"/>
              <a:t>spoken</a:t>
            </a:r>
            <a:r>
              <a:rPr lang="it-IT" sz="2400" dirty="0"/>
              <a:t> </a:t>
            </a:r>
            <a:r>
              <a:rPr lang="it-IT" sz="2400" dirty="0" err="1"/>
              <a:t>such</a:t>
            </a:r>
            <a:r>
              <a:rPr lang="it-IT" sz="2400" dirty="0"/>
              <a:t> </a:t>
            </a:r>
            <a:r>
              <a:rPr lang="it-IT" sz="2400" dirty="0" err="1"/>
              <a:t>as</a:t>
            </a:r>
            <a:r>
              <a:rPr lang="it-IT" sz="2400" dirty="0"/>
              <a:t> </a:t>
            </a:r>
            <a:r>
              <a:rPr lang="it-IT" sz="2400" dirty="0" err="1"/>
              <a:t>Greece</a:t>
            </a:r>
            <a:r>
              <a:rPr lang="it-IT" sz="2400" dirty="0"/>
              <a:t>, Slovenia </a:t>
            </a:r>
            <a:r>
              <a:rPr lang="it-IT" sz="2400" dirty="0" err="1"/>
              <a:t>Denmark</a:t>
            </a:r>
            <a:r>
              <a:rPr lang="it-IT" sz="2400" dirty="0"/>
              <a:t>, Poland, Romania, </a:t>
            </a:r>
            <a:r>
              <a:rPr lang="it-IT" sz="2400" dirty="0" err="1"/>
              <a:t>Czech</a:t>
            </a:r>
            <a:r>
              <a:rPr lang="it-IT" sz="2400" dirty="0"/>
              <a:t> Rep., Portugal, </a:t>
            </a:r>
            <a:r>
              <a:rPr lang="it-IT" sz="2400" dirty="0" err="1"/>
              <a:t>Norway</a:t>
            </a:r>
            <a:r>
              <a:rPr lang="it-IT" sz="2400" dirty="0"/>
              <a:t>, </a:t>
            </a:r>
            <a:r>
              <a:rPr lang="it-IT" sz="2400" dirty="0" err="1"/>
              <a:t>Sweden</a:t>
            </a:r>
            <a:r>
              <a:rPr lang="it-IT" sz="2400" dirty="0"/>
              <a:t>, English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accepted</a:t>
            </a:r>
            <a:r>
              <a:rPr lang="it-IT" sz="2400" dirty="0"/>
              <a:t>. 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590" y="482574"/>
            <a:ext cx="1158340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616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1" y="422066"/>
            <a:ext cx="10515600" cy="793548"/>
          </a:xfrm>
        </p:spPr>
        <p:txBody>
          <a:bodyPr/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38201" y="1129776"/>
            <a:ext cx="10515601" cy="5306158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000" dirty="0"/>
              <a:t>Follow the </a:t>
            </a:r>
            <a:r>
              <a:rPr lang="it-IT" sz="2000" dirty="0" err="1"/>
              <a:t>instructions</a:t>
            </a:r>
            <a:r>
              <a:rPr lang="it-IT" sz="2000" dirty="0"/>
              <a:t> on the online </a:t>
            </a:r>
            <a:r>
              <a:rPr lang="it-IT" sz="2000" dirty="0" err="1"/>
              <a:t>application</a:t>
            </a:r>
            <a:r>
              <a:rPr lang="it-IT" sz="2000" dirty="0"/>
              <a:t> </a:t>
            </a:r>
            <a:r>
              <a:rPr lang="it-IT" sz="2000" dirty="0" err="1"/>
              <a:t>form</a:t>
            </a:r>
            <a:r>
              <a:rPr lang="it-IT" sz="2000" dirty="0"/>
              <a:t> from the </a:t>
            </a:r>
            <a:r>
              <a:rPr lang="it-IT" sz="2000" dirty="0" err="1"/>
              <a:t>student’s</a:t>
            </a:r>
            <a:r>
              <a:rPr lang="it-IT" sz="2000" dirty="0"/>
              <a:t> personal  page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000" dirty="0"/>
              <a:t>You can </a:t>
            </a:r>
            <a:r>
              <a:rPr lang="it-IT" sz="2000" dirty="0" err="1"/>
              <a:t>choose</a:t>
            </a:r>
            <a:r>
              <a:rPr lang="it-IT" sz="2000" dirty="0"/>
              <a:t> up to 5 </a:t>
            </a:r>
            <a:r>
              <a:rPr lang="it-IT" sz="2000" dirty="0" err="1"/>
              <a:t>preferences</a:t>
            </a:r>
            <a:r>
              <a:rPr lang="it-IT" sz="2000" dirty="0"/>
              <a:t> of </a:t>
            </a:r>
            <a:r>
              <a:rPr lang="it-IT" sz="2000" dirty="0" err="1"/>
              <a:t>destination</a:t>
            </a:r>
            <a:r>
              <a:rPr lang="it-IT" sz="2000" dirty="0"/>
              <a:t>: </a:t>
            </a:r>
            <a:r>
              <a:rPr lang="it-IT" sz="2000" dirty="0" err="1"/>
              <a:t>they</a:t>
            </a:r>
            <a:r>
              <a:rPr lang="it-IT" sz="2000" dirty="0"/>
              <a:t> are </a:t>
            </a:r>
            <a:r>
              <a:rPr lang="it-IT" sz="2000" dirty="0" err="1"/>
              <a:t>only</a:t>
            </a:r>
            <a:r>
              <a:rPr lang="it-IT" sz="2000" dirty="0"/>
              <a:t> an </a:t>
            </a:r>
            <a:r>
              <a:rPr lang="it-IT" sz="2000" dirty="0" err="1"/>
              <a:t>expression</a:t>
            </a:r>
            <a:r>
              <a:rPr lang="it-IT" sz="2000" dirty="0"/>
              <a:t> of </a:t>
            </a:r>
            <a:r>
              <a:rPr lang="it-IT" sz="2000" dirty="0" err="1"/>
              <a:t>interest</a:t>
            </a:r>
            <a:r>
              <a:rPr lang="it-IT" sz="2000" dirty="0"/>
              <a:t>. The Office </a:t>
            </a:r>
            <a:r>
              <a:rPr lang="it-IT" sz="2000" dirty="0" err="1"/>
              <a:t>will</a:t>
            </a:r>
            <a:r>
              <a:rPr lang="it-IT" sz="2000" dirty="0"/>
              <a:t> take your </a:t>
            </a:r>
            <a:r>
              <a:rPr lang="it-IT" sz="2000" dirty="0" err="1"/>
              <a:t>preferences</a:t>
            </a:r>
            <a:r>
              <a:rPr lang="it-IT" sz="2000" dirty="0"/>
              <a:t> </a:t>
            </a:r>
            <a:r>
              <a:rPr lang="it-IT" sz="2000" dirty="0" err="1"/>
              <a:t>into</a:t>
            </a:r>
            <a:r>
              <a:rPr lang="it-IT" sz="2000" dirty="0"/>
              <a:t> account </a:t>
            </a:r>
            <a:r>
              <a:rPr lang="it-IT" sz="2000" dirty="0" err="1"/>
              <a:t>but</a:t>
            </a:r>
            <a:r>
              <a:rPr lang="it-IT" sz="2000" dirty="0"/>
              <a:t> can </a:t>
            </a:r>
            <a:r>
              <a:rPr lang="it-IT" sz="2000" dirty="0" err="1"/>
              <a:t>assign</a:t>
            </a:r>
            <a:r>
              <a:rPr lang="it-IT" sz="2000" dirty="0"/>
              <a:t> a </a:t>
            </a:r>
            <a:r>
              <a:rPr lang="it-IT" sz="2000" dirty="0" err="1"/>
              <a:t>different</a:t>
            </a:r>
            <a:r>
              <a:rPr lang="it-IT" sz="2000" dirty="0"/>
              <a:t> </a:t>
            </a:r>
            <a:r>
              <a:rPr lang="it-IT" sz="2000" dirty="0" err="1"/>
              <a:t>destination</a:t>
            </a:r>
            <a:r>
              <a:rPr lang="it-IT" sz="2000" dirty="0"/>
              <a:t> </a:t>
            </a:r>
            <a:r>
              <a:rPr lang="it-IT" sz="2000" dirty="0" err="1"/>
              <a:t>based</a:t>
            </a:r>
            <a:r>
              <a:rPr lang="it-IT" sz="2000" dirty="0"/>
              <a:t> on your position in the ranking list and your </a:t>
            </a:r>
            <a:r>
              <a:rPr lang="it-IT" sz="2000" dirty="0" err="1"/>
              <a:t>language</a:t>
            </a:r>
            <a:r>
              <a:rPr lang="it-IT" sz="2000" dirty="0"/>
              <a:t> </a:t>
            </a:r>
            <a:r>
              <a:rPr lang="it-IT" sz="2000" dirty="0" err="1"/>
              <a:t>proficiency</a:t>
            </a:r>
            <a:r>
              <a:rPr lang="it-IT" sz="2000" dirty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000" dirty="0"/>
              <a:t>From1 to 5 </a:t>
            </a:r>
            <a:r>
              <a:rPr lang="it-IT" sz="2000" dirty="0" err="1"/>
              <a:t>all</a:t>
            </a:r>
            <a:r>
              <a:rPr lang="it-IT" sz="2000" dirty="0"/>
              <a:t> the </a:t>
            </a:r>
            <a:r>
              <a:rPr lang="it-IT" sz="2000" dirty="0" err="1"/>
              <a:t>destinations</a:t>
            </a:r>
            <a:r>
              <a:rPr lang="it-IT" sz="2000" dirty="0"/>
              <a:t> are </a:t>
            </a:r>
            <a:r>
              <a:rPr lang="it-IT" sz="2000" dirty="0" err="1"/>
              <a:t>equally</a:t>
            </a:r>
            <a:r>
              <a:rPr lang="it-IT" sz="2000" dirty="0"/>
              <a:t> </a:t>
            </a:r>
            <a:r>
              <a:rPr lang="it-IT" sz="2000" dirty="0" err="1"/>
              <a:t>considered</a:t>
            </a:r>
            <a:r>
              <a:rPr lang="it-IT" sz="2000" dirty="0"/>
              <a:t>. </a:t>
            </a:r>
            <a:r>
              <a:rPr lang="it-IT" sz="2000" dirty="0" err="1"/>
              <a:t>It</a:t>
            </a:r>
            <a:r>
              <a:rPr lang="it-IT" sz="2000" dirty="0"/>
              <a:t> </a:t>
            </a:r>
            <a:r>
              <a:rPr lang="it-IT" sz="2000" dirty="0" err="1"/>
              <a:t>means</a:t>
            </a:r>
            <a:r>
              <a:rPr lang="it-IT" sz="2000" dirty="0"/>
              <a:t> </a:t>
            </a:r>
            <a:r>
              <a:rPr lang="it-IT" sz="2000" dirty="0" err="1"/>
              <a:t>you</a:t>
            </a:r>
            <a:r>
              <a:rPr lang="it-IT" sz="2000" dirty="0"/>
              <a:t> </a:t>
            </a:r>
            <a:r>
              <a:rPr lang="it-IT" sz="2000" dirty="0" err="1"/>
              <a:t>have</a:t>
            </a:r>
            <a:r>
              <a:rPr lang="it-IT" sz="2000" dirty="0"/>
              <a:t> </a:t>
            </a:r>
            <a:r>
              <a:rPr lang="it-IT" sz="2000" dirty="0" err="1"/>
              <a:t>checked</a:t>
            </a:r>
            <a:r>
              <a:rPr lang="it-IT" sz="2000" dirty="0"/>
              <a:t> </a:t>
            </a:r>
            <a:r>
              <a:rPr lang="it-IT" sz="2000" dirty="0" err="1"/>
              <a:t>all</a:t>
            </a:r>
            <a:r>
              <a:rPr lang="it-IT" sz="2000" dirty="0"/>
              <a:t> 5 </a:t>
            </a:r>
            <a:r>
              <a:rPr lang="it-IT" sz="2000" dirty="0" err="1"/>
              <a:t>destinations</a:t>
            </a:r>
            <a:r>
              <a:rPr lang="it-IT" sz="2000" dirty="0"/>
              <a:t> and </a:t>
            </a:r>
            <a:r>
              <a:rPr lang="it-IT" sz="2000" dirty="0" err="1"/>
              <a:t>you</a:t>
            </a:r>
            <a:r>
              <a:rPr lang="it-IT" sz="2000" dirty="0"/>
              <a:t> </a:t>
            </a:r>
            <a:r>
              <a:rPr lang="it-IT" sz="2000" dirty="0" err="1"/>
              <a:t>meet</a:t>
            </a:r>
            <a:r>
              <a:rPr lang="it-IT" sz="2000" dirty="0"/>
              <a:t> the </a:t>
            </a:r>
            <a:r>
              <a:rPr lang="it-IT" sz="2000" dirty="0" err="1"/>
              <a:t>requirements</a:t>
            </a:r>
            <a:r>
              <a:rPr lang="it-IT" sz="2000" dirty="0"/>
              <a:t> for </a:t>
            </a:r>
            <a:r>
              <a:rPr lang="it-IT" sz="2000" dirty="0" err="1"/>
              <a:t>all</a:t>
            </a:r>
            <a:r>
              <a:rPr lang="it-IT" sz="2000" dirty="0"/>
              <a:t> of </a:t>
            </a:r>
            <a:r>
              <a:rPr lang="it-IT" sz="2000" dirty="0" err="1"/>
              <a:t>them</a:t>
            </a:r>
            <a:r>
              <a:rPr lang="it-IT" sz="2000" dirty="0"/>
              <a:t> (</a:t>
            </a:r>
            <a:r>
              <a:rPr lang="it-IT" sz="2000" dirty="0" err="1"/>
              <a:t>academic</a:t>
            </a:r>
            <a:r>
              <a:rPr lang="it-IT" sz="2000" dirty="0"/>
              <a:t> </a:t>
            </a:r>
            <a:r>
              <a:rPr lang="it-IT" sz="2000" dirty="0" err="1"/>
              <a:t>offer</a:t>
            </a:r>
            <a:r>
              <a:rPr lang="it-IT" sz="2000" dirty="0"/>
              <a:t> and </a:t>
            </a:r>
            <a:r>
              <a:rPr lang="it-IT" sz="2000" dirty="0" err="1"/>
              <a:t>language</a:t>
            </a:r>
            <a:r>
              <a:rPr lang="it-IT" sz="2000" dirty="0"/>
              <a:t> </a:t>
            </a:r>
            <a:r>
              <a:rPr lang="it-IT" sz="2000" dirty="0" err="1"/>
              <a:t>requirements</a:t>
            </a:r>
            <a:r>
              <a:rPr lang="it-IT" sz="2000" dirty="0"/>
              <a:t>). </a:t>
            </a:r>
          </a:p>
          <a:p>
            <a:pPr algn="just"/>
            <a:r>
              <a:rPr lang="it-IT" sz="2000" dirty="0" err="1"/>
              <a:t>It’s</a:t>
            </a:r>
            <a:r>
              <a:rPr lang="it-IT" sz="2000" dirty="0"/>
              <a:t> </a:t>
            </a:r>
            <a:r>
              <a:rPr lang="it-IT" sz="2000" b="1" dirty="0" err="1"/>
              <a:t>possible</a:t>
            </a:r>
            <a:r>
              <a:rPr lang="it-IT" sz="2000" dirty="0"/>
              <a:t> to </a:t>
            </a:r>
            <a:r>
              <a:rPr lang="it-IT" sz="2000" dirty="0" err="1"/>
              <a:t>attach</a:t>
            </a:r>
            <a:r>
              <a:rPr lang="it-IT" sz="2000" dirty="0"/>
              <a:t> </a:t>
            </a:r>
            <a:r>
              <a:rPr lang="it-IT" sz="2000" dirty="0" err="1"/>
              <a:t>documents</a:t>
            </a:r>
            <a:r>
              <a:rPr lang="it-IT" sz="2000" dirty="0"/>
              <a:t> you </a:t>
            </a:r>
            <a:r>
              <a:rPr lang="it-IT" sz="2000" dirty="0" err="1"/>
              <a:t>think</a:t>
            </a:r>
            <a:r>
              <a:rPr lang="it-IT" sz="2000" dirty="0"/>
              <a:t> </a:t>
            </a:r>
            <a:r>
              <a:rPr lang="it-IT" sz="2000" dirty="0" err="1"/>
              <a:t>might</a:t>
            </a:r>
            <a:r>
              <a:rPr lang="it-IT" sz="2000" dirty="0"/>
              <a:t> be </a:t>
            </a:r>
            <a:r>
              <a:rPr lang="it-IT" sz="2000" dirty="0" err="1"/>
              <a:t>helpful</a:t>
            </a:r>
            <a:r>
              <a:rPr lang="it-IT" sz="2000" dirty="0"/>
              <a:t> to </a:t>
            </a:r>
            <a:r>
              <a:rPr lang="it-IT" sz="2000" dirty="0" err="1"/>
              <a:t>evaluate</a:t>
            </a:r>
            <a:r>
              <a:rPr lang="it-IT" sz="2000" dirty="0"/>
              <a:t> your </a:t>
            </a:r>
            <a:r>
              <a:rPr lang="it-IT" sz="2000" dirty="0" err="1"/>
              <a:t>application</a:t>
            </a:r>
            <a:r>
              <a:rPr lang="it-IT" sz="2000" dirty="0"/>
              <a:t> (for </a:t>
            </a:r>
            <a:r>
              <a:rPr lang="it-IT" sz="2000" dirty="0" err="1"/>
              <a:t>example</a:t>
            </a:r>
            <a:r>
              <a:rPr lang="it-IT" sz="2000" dirty="0"/>
              <a:t>, a </a:t>
            </a:r>
            <a:r>
              <a:rPr lang="it-IT" sz="2000" dirty="0" err="1"/>
              <a:t>language</a:t>
            </a:r>
            <a:r>
              <a:rPr lang="it-IT" sz="2000" dirty="0"/>
              <a:t> </a:t>
            </a:r>
            <a:r>
              <a:rPr lang="it-IT" sz="2000" dirty="0" err="1"/>
              <a:t>official</a:t>
            </a:r>
            <a:r>
              <a:rPr lang="it-IT" sz="2000" dirty="0"/>
              <a:t> certificate) </a:t>
            </a:r>
            <a:r>
              <a:rPr lang="it-IT" sz="2000" dirty="0" err="1"/>
              <a:t>that</a:t>
            </a:r>
            <a:r>
              <a:rPr lang="it-IT" sz="2000" dirty="0"/>
              <a:t> have to be </a:t>
            </a:r>
            <a:r>
              <a:rPr lang="it-IT" sz="2000" dirty="0" err="1"/>
              <a:t>uploaded</a:t>
            </a:r>
            <a:r>
              <a:rPr lang="it-IT" sz="2000" dirty="0"/>
              <a:t> </a:t>
            </a:r>
            <a:r>
              <a:rPr lang="it-IT" sz="2000" b="1" dirty="0" err="1"/>
              <a:t>before</a:t>
            </a:r>
            <a:r>
              <a:rPr lang="it-IT" sz="2000" b="1" dirty="0"/>
              <a:t> the end of the procedure.</a:t>
            </a:r>
            <a:endParaRPr lang="it-IT" dirty="0"/>
          </a:p>
          <a:p>
            <a:pPr algn="just"/>
            <a:r>
              <a:rPr lang="it-IT" dirty="0"/>
              <a:t> </a:t>
            </a:r>
          </a:p>
          <a:p>
            <a:pPr algn="just"/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163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Score calculation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38200" y="1517574"/>
            <a:ext cx="10515601" cy="4072014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Students </a:t>
            </a:r>
            <a:r>
              <a:rPr lang="it-IT" dirty="0" err="1"/>
              <a:t>enrolled</a:t>
            </a:r>
            <a:r>
              <a:rPr lang="it-IT" dirty="0"/>
              <a:t> in the 1st </a:t>
            </a:r>
            <a:r>
              <a:rPr lang="it-IT" dirty="0" err="1"/>
              <a:t>year</a:t>
            </a:r>
            <a:r>
              <a:rPr lang="it-IT" dirty="0"/>
              <a:t> of a Master </a:t>
            </a:r>
            <a:r>
              <a:rPr lang="it-IT" dirty="0" err="1"/>
              <a:t>course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ranked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undergraduate</a:t>
            </a:r>
            <a:r>
              <a:rPr lang="it-IT" dirty="0"/>
              <a:t> career (</a:t>
            </a:r>
            <a:r>
              <a:rPr lang="it-IT" dirty="0" err="1"/>
              <a:t>at</a:t>
            </a:r>
            <a:r>
              <a:rPr lang="it-IT" dirty="0"/>
              <a:t> UNIBS or </a:t>
            </a:r>
            <a:r>
              <a:rPr lang="it-IT" dirty="0" err="1"/>
              <a:t>abroad</a:t>
            </a:r>
            <a:r>
              <a:rPr lang="it-IT" dirty="0"/>
              <a:t>), by </a:t>
            </a:r>
            <a:r>
              <a:rPr lang="it-IT" dirty="0" err="1"/>
              <a:t>using</a:t>
            </a:r>
            <a:r>
              <a:rPr lang="it-IT" dirty="0"/>
              <a:t> the </a:t>
            </a:r>
            <a:r>
              <a:rPr lang="it-IT" dirty="0">
                <a:hlinkClick r:id="rId2"/>
              </a:rPr>
              <a:t>calculation </a:t>
            </a:r>
            <a:r>
              <a:rPr lang="it-IT" dirty="0" err="1">
                <a:hlinkClick r:id="rId2"/>
              </a:rPr>
              <a:t>provided</a:t>
            </a:r>
            <a:r>
              <a:rPr lang="it-IT" dirty="0">
                <a:hlinkClick r:id="rId2"/>
              </a:rPr>
              <a:t> by the </a:t>
            </a:r>
            <a:r>
              <a:rPr lang="it-IT" dirty="0" err="1">
                <a:hlinkClick r:id="rId2"/>
              </a:rPr>
              <a:t>Ministry</a:t>
            </a:r>
            <a:r>
              <a:rPr lang="it-IT" dirty="0">
                <a:hlinkClick r:id="rId2"/>
              </a:rPr>
              <a:t> of </a:t>
            </a:r>
            <a:r>
              <a:rPr lang="it-IT" dirty="0" err="1">
                <a:hlinkClick r:id="rId2"/>
              </a:rPr>
              <a:t>Education</a:t>
            </a:r>
            <a:r>
              <a:rPr lang="it-IT" dirty="0"/>
              <a:t>.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499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Ranking lists and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destination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type="body" sz="quarter" idx="12"/>
          </p:nvPr>
        </p:nvSpPr>
        <p:spPr>
          <a:xfrm>
            <a:off x="838201" y="1974774"/>
            <a:ext cx="10515600" cy="335922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buFont typeface="Arial" charset="0"/>
              <a:buChar char="•"/>
            </a:pPr>
            <a:r>
              <a:rPr lang="it-IT" dirty="0"/>
              <a:t>The </a:t>
            </a:r>
            <a:r>
              <a:rPr lang="it-IT" dirty="0" err="1"/>
              <a:t>host</a:t>
            </a:r>
            <a:r>
              <a:rPr lang="it-IT" dirty="0"/>
              <a:t> University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assigned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the position of the </a:t>
            </a:r>
            <a:r>
              <a:rPr lang="it-IT" dirty="0" err="1"/>
              <a:t>student</a:t>
            </a:r>
            <a:r>
              <a:rPr lang="it-IT" dirty="0"/>
              <a:t> in the ranking list, on the </a:t>
            </a:r>
            <a:r>
              <a:rPr lang="it-IT" dirty="0" err="1"/>
              <a:t>requirements</a:t>
            </a:r>
            <a:r>
              <a:rPr lang="it-IT" dirty="0"/>
              <a:t> of the partner </a:t>
            </a:r>
            <a:r>
              <a:rPr lang="it-IT" dirty="0" err="1"/>
              <a:t>universities</a:t>
            </a:r>
            <a:r>
              <a:rPr lang="it-IT" dirty="0"/>
              <a:t>, on the </a:t>
            </a:r>
            <a:r>
              <a:rPr lang="it-IT" dirty="0" err="1"/>
              <a:t>availble</a:t>
            </a:r>
            <a:r>
              <a:rPr lang="it-IT" dirty="0"/>
              <a:t> places and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according</a:t>
            </a:r>
            <a:r>
              <a:rPr lang="it-IT" dirty="0"/>
              <a:t> to the </a:t>
            </a:r>
            <a:r>
              <a:rPr lang="it-IT" dirty="0" err="1"/>
              <a:t>student’s</a:t>
            </a:r>
            <a:r>
              <a:rPr lang="it-IT" dirty="0"/>
              <a:t> </a:t>
            </a:r>
            <a:r>
              <a:rPr lang="it-IT" dirty="0" err="1"/>
              <a:t>expressed</a:t>
            </a:r>
            <a:r>
              <a:rPr lang="it-IT" dirty="0"/>
              <a:t> </a:t>
            </a:r>
            <a:r>
              <a:rPr lang="it-IT" dirty="0" err="1"/>
              <a:t>preferences</a:t>
            </a:r>
            <a:r>
              <a:rPr lang="it-IT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9297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3061" y="422066"/>
            <a:ext cx="10420740" cy="585640"/>
          </a:xfrm>
        </p:spPr>
        <p:txBody>
          <a:bodyPr>
            <a:normAutofit fontScale="90000"/>
          </a:bodyPr>
          <a:lstStyle/>
          <a:p>
            <a:pPr algn="ctr"/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ATTENTION!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709128" y="1287624"/>
            <a:ext cx="10644674" cy="4218993"/>
          </a:xfrm>
        </p:spPr>
        <p:txBody>
          <a:bodyPr/>
          <a:lstStyle/>
          <a:p>
            <a:endParaRPr lang="it-IT" dirty="0"/>
          </a:p>
          <a:p>
            <a:pPr algn="just"/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starting</a:t>
            </a:r>
            <a:r>
              <a:rPr lang="it-IT" dirty="0"/>
              <a:t> the </a:t>
            </a:r>
            <a:r>
              <a:rPr lang="it-IT" dirty="0" err="1"/>
              <a:t>application</a:t>
            </a:r>
            <a:r>
              <a:rPr lang="it-IT" dirty="0"/>
              <a:t> procedure, </a:t>
            </a:r>
            <a:r>
              <a:rPr lang="it-IT" dirty="0" err="1"/>
              <a:t>students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asked</a:t>
            </a:r>
            <a:r>
              <a:rPr lang="it-IT" dirty="0"/>
              <a:t> to indicate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profieciency</a:t>
            </a:r>
            <a:r>
              <a:rPr lang="it-IT" dirty="0"/>
              <a:t> (from </a:t>
            </a:r>
            <a:r>
              <a:rPr lang="it-IT" dirty="0" err="1"/>
              <a:t>min</a:t>
            </a:r>
            <a:r>
              <a:rPr lang="it-IT" dirty="0"/>
              <a:t> A1 to </a:t>
            </a:r>
            <a:r>
              <a:rPr lang="it-IT" dirty="0" err="1"/>
              <a:t>max</a:t>
            </a:r>
            <a:r>
              <a:rPr lang="it-IT" dirty="0"/>
              <a:t> C2).</a:t>
            </a:r>
          </a:p>
          <a:p>
            <a:pPr algn="just"/>
            <a:endParaRPr lang="it-IT" dirty="0"/>
          </a:p>
          <a:p>
            <a:pPr algn="just"/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details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assessment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given</a:t>
            </a:r>
            <a:r>
              <a:rPr lang="it-IT" dirty="0"/>
              <a:t> in due time.</a:t>
            </a:r>
          </a:p>
          <a:p>
            <a:pPr algn="just"/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530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1" y="422066"/>
            <a:ext cx="10515600" cy="675214"/>
          </a:xfrm>
        </p:spPr>
        <p:txBody>
          <a:bodyPr/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study plan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abroad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38200" y="1097280"/>
            <a:ext cx="10515601" cy="4777562"/>
          </a:xfrm>
        </p:spPr>
        <p:txBody>
          <a:bodyPr/>
          <a:lstStyle/>
          <a:p>
            <a:pPr algn="just"/>
            <a:endParaRPr lang="it-IT" sz="2400" dirty="0"/>
          </a:p>
          <a:p>
            <a:pPr algn="just"/>
            <a:r>
              <a:rPr lang="it-IT" sz="2400" dirty="0" err="1"/>
              <a:t>While</a:t>
            </a:r>
            <a:r>
              <a:rPr lang="it-IT" sz="2400" dirty="0"/>
              <a:t> </a:t>
            </a:r>
            <a:r>
              <a:rPr lang="it-IT" sz="2400" dirty="0" err="1"/>
              <a:t>verifying</a:t>
            </a:r>
            <a:r>
              <a:rPr lang="it-IT" sz="2400" dirty="0"/>
              <a:t> the </a:t>
            </a:r>
            <a:r>
              <a:rPr lang="it-IT" sz="2400" dirty="0" err="1"/>
              <a:t>academic</a:t>
            </a:r>
            <a:r>
              <a:rPr lang="it-IT" sz="2400" dirty="0"/>
              <a:t> </a:t>
            </a:r>
            <a:r>
              <a:rPr lang="it-IT" sz="2400" dirty="0" err="1"/>
              <a:t>offer</a:t>
            </a:r>
            <a:r>
              <a:rPr lang="it-IT" sz="2400" dirty="0"/>
              <a:t> of the partner institutions, </a:t>
            </a:r>
            <a:r>
              <a:rPr lang="it-IT" sz="2400" dirty="0" err="1"/>
              <a:t>please</a:t>
            </a:r>
            <a:r>
              <a:rPr lang="it-IT" sz="2400" dirty="0"/>
              <a:t> </a:t>
            </a:r>
            <a:r>
              <a:rPr lang="it-IT" sz="2400" dirty="0" err="1"/>
              <a:t>consider</a:t>
            </a:r>
            <a:r>
              <a:rPr lang="it-IT" sz="2400" dirty="0"/>
              <a:t> </a:t>
            </a:r>
            <a:r>
              <a:rPr lang="it-IT" sz="2400" dirty="0" err="1"/>
              <a:t>what</a:t>
            </a:r>
            <a:r>
              <a:rPr lang="it-IT" sz="2400" dirty="0"/>
              <a:t> follows:  </a:t>
            </a:r>
          </a:p>
          <a:p>
            <a:pPr marL="342900" indent="-342900" algn="just">
              <a:buFontTx/>
              <a:buChar char="-"/>
            </a:pPr>
            <a:r>
              <a:rPr lang="it-IT" sz="2400" dirty="0"/>
              <a:t>The </a:t>
            </a:r>
            <a:r>
              <a:rPr lang="it-IT" sz="2400" dirty="0" err="1"/>
              <a:t>availbility</a:t>
            </a:r>
            <a:r>
              <a:rPr lang="it-IT" sz="2400" dirty="0"/>
              <a:t> of </a:t>
            </a:r>
            <a:r>
              <a:rPr lang="it-IT" sz="2400" dirty="0" err="1"/>
              <a:t>courses</a:t>
            </a:r>
            <a:r>
              <a:rPr lang="it-IT" sz="2400" dirty="0"/>
              <a:t> </a:t>
            </a:r>
            <a:r>
              <a:rPr lang="it-IT" sz="2400" dirty="0" err="1"/>
              <a:t>which</a:t>
            </a:r>
            <a:r>
              <a:rPr lang="it-IT" sz="2400" dirty="0"/>
              <a:t> </a:t>
            </a:r>
            <a:r>
              <a:rPr lang="it-IT" sz="2400" dirty="0" err="1"/>
              <a:t>will</a:t>
            </a:r>
            <a:r>
              <a:rPr lang="it-IT" sz="2400" dirty="0"/>
              <a:t> be part of your study plan of </a:t>
            </a:r>
            <a:r>
              <a:rPr lang="it-IT" sz="2400" dirty="0" err="1"/>
              <a:t>next</a:t>
            </a:r>
            <a:r>
              <a:rPr lang="it-IT" sz="2400" dirty="0"/>
              <a:t> </a:t>
            </a:r>
            <a:r>
              <a:rPr lang="it-IT" sz="2400" dirty="0" err="1"/>
              <a:t>year</a:t>
            </a:r>
            <a:r>
              <a:rPr lang="it-IT" sz="2400" dirty="0"/>
              <a:t> (</a:t>
            </a:r>
            <a:r>
              <a:rPr lang="it-IT" sz="2400" dirty="0" err="1"/>
              <a:t>should</a:t>
            </a:r>
            <a:r>
              <a:rPr lang="it-IT" sz="2400" dirty="0"/>
              <a:t> be </a:t>
            </a:r>
            <a:r>
              <a:rPr lang="it-IT" sz="2400" dirty="0" err="1"/>
              <a:t>around</a:t>
            </a:r>
            <a:r>
              <a:rPr lang="it-IT" sz="2400" dirty="0"/>
              <a:t> 30 ECTS);</a:t>
            </a:r>
          </a:p>
          <a:p>
            <a:pPr marL="342900" indent="-342900" algn="just">
              <a:buFontTx/>
              <a:buChar char="-"/>
            </a:pPr>
            <a:r>
              <a:rPr lang="it-IT" sz="2400" dirty="0" err="1"/>
              <a:t>During</a:t>
            </a:r>
            <a:r>
              <a:rPr lang="it-IT" sz="2400" dirty="0"/>
              <a:t> your </a:t>
            </a:r>
            <a:r>
              <a:rPr lang="it-IT" sz="2400" dirty="0" err="1"/>
              <a:t>mobility</a:t>
            </a:r>
            <a:r>
              <a:rPr lang="it-IT" sz="2400" dirty="0"/>
              <a:t> </a:t>
            </a:r>
            <a:r>
              <a:rPr lang="it-IT" sz="2400" dirty="0" err="1"/>
              <a:t>abroad</a:t>
            </a:r>
            <a:r>
              <a:rPr lang="it-IT" sz="2400" dirty="0"/>
              <a:t> </a:t>
            </a:r>
            <a:r>
              <a:rPr lang="it-IT" sz="2400" dirty="0" err="1"/>
              <a:t>it’s</a:t>
            </a:r>
            <a:r>
              <a:rPr lang="it-IT" sz="2400" dirty="0"/>
              <a:t> </a:t>
            </a:r>
            <a:r>
              <a:rPr lang="it-IT" sz="2400" dirty="0" err="1"/>
              <a:t>possible</a:t>
            </a:r>
            <a:r>
              <a:rPr lang="it-IT" sz="2400" dirty="0"/>
              <a:t> to take </a:t>
            </a:r>
            <a:r>
              <a:rPr lang="it-IT" sz="2400" dirty="0" err="1"/>
              <a:t>exams</a:t>
            </a:r>
            <a:r>
              <a:rPr lang="it-IT" sz="2400" dirty="0"/>
              <a:t> of the </a:t>
            </a:r>
            <a:r>
              <a:rPr lang="it-IT" sz="2400" dirty="0" err="1"/>
              <a:t>previous</a:t>
            </a:r>
            <a:r>
              <a:rPr lang="it-IT" sz="2400" dirty="0"/>
              <a:t> </a:t>
            </a:r>
            <a:r>
              <a:rPr lang="it-IT" sz="2400" dirty="0" err="1"/>
              <a:t>years</a:t>
            </a:r>
            <a:endParaRPr lang="it-IT" sz="2400" dirty="0"/>
          </a:p>
          <a:p>
            <a:pPr marL="342900" indent="-342900" algn="just">
              <a:buFontTx/>
              <a:buChar char="-"/>
            </a:pPr>
            <a:r>
              <a:rPr lang="it-IT" sz="2400" dirty="0" err="1"/>
              <a:t>Elective</a:t>
            </a:r>
            <a:r>
              <a:rPr lang="it-IT" sz="2400" dirty="0"/>
              <a:t> </a:t>
            </a:r>
            <a:r>
              <a:rPr lang="it-IT" sz="2400" dirty="0" err="1"/>
              <a:t>courses</a:t>
            </a:r>
            <a:r>
              <a:rPr lang="it-IT" sz="2400" dirty="0"/>
              <a:t> do </a:t>
            </a:r>
            <a:r>
              <a:rPr lang="it-IT" sz="2400" dirty="0" err="1"/>
              <a:t>not</a:t>
            </a:r>
            <a:r>
              <a:rPr lang="it-IT" sz="2400" dirty="0"/>
              <a:t> </a:t>
            </a:r>
            <a:r>
              <a:rPr lang="it-IT" sz="2400" dirty="0" err="1"/>
              <a:t>need</a:t>
            </a:r>
            <a:r>
              <a:rPr lang="it-IT" sz="2400" dirty="0"/>
              <a:t> to be </a:t>
            </a:r>
            <a:r>
              <a:rPr lang="it-IT" sz="2400" dirty="0" err="1"/>
              <a:t>matched</a:t>
            </a:r>
            <a:r>
              <a:rPr lang="it-IT" sz="2400" dirty="0"/>
              <a:t> with a </a:t>
            </a:r>
            <a:r>
              <a:rPr lang="it-IT" sz="2400" dirty="0" err="1"/>
              <a:t>course</a:t>
            </a:r>
            <a:r>
              <a:rPr lang="it-IT" sz="2400" dirty="0"/>
              <a:t> with </a:t>
            </a:r>
            <a:r>
              <a:rPr lang="it-IT" sz="2400" dirty="0" err="1"/>
              <a:t>similar</a:t>
            </a:r>
            <a:r>
              <a:rPr lang="it-IT" sz="2400" dirty="0"/>
              <a:t> </a:t>
            </a:r>
            <a:r>
              <a:rPr lang="it-IT" sz="2400" dirty="0" err="1"/>
              <a:t>content</a:t>
            </a:r>
            <a:r>
              <a:rPr lang="it-IT" sz="2400" dirty="0"/>
              <a:t> </a:t>
            </a:r>
            <a:r>
              <a:rPr lang="it-IT" sz="2400" dirty="0" err="1"/>
              <a:t>abroad</a:t>
            </a:r>
            <a:r>
              <a:rPr lang="it-IT" sz="2400" dirty="0"/>
              <a:t>: you can </a:t>
            </a:r>
            <a:r>
              <a:rPr lang="it-IT" sz="2400" dirty="0" err="1"/>
              <a:t>choose</a:t>
            </a:r>
            <a:r>
              <a:rPr lang="it-IT" sz="2400" dirty="0"/>
              <a:t> </a:t>
            </a:r>
            <a:r>
              <a:rPr lang="it-IT" sz="2400" dirty="0" err="1"/>
              <a:t>courses</a:t>
            </a:r>
            <a:r>
              <a:rPr lang="it-IT" sz="2400" dirty="0"/>
              <a:t> from the </a:t>
            </a:r>
            <a:r>
              <a:rPr lang="it-IT" sz="2400" dirty="0" err="1"/>
              <a:t>academic</a:t>
            </a:r>
            <a:r>
              <a:rPr lang="it-IT" sz="2400" dirty="0"/>
              <a:t> </a:t>
            </a:r>
            <a:r>
              <a:rPr lang="it-IT" sz="2400" dirty="0" err="1"/>
              <a:t>offer</a:t>
            </a:r>
            <a:r>
              <a:rPr lang="it-IT" sz="2400" dirty="0"/>
              <a:t> of the </a:t>
            </a:r>
            <a:r>
              <a:rPr lang="it-IT" sz="2400" dirty="0" err="1"/>
              <a:t>host</a:t>
            </a:r>
            <a:r>
              <a:rPr lang="it-IT" sz="2400" dirty="0"/>
              <a:t> institution and </a:t>
            </a:r>
            <a:r>
              <a:rPr lang="it-IT" sz="2400" dirty="0" err="1"/>
              <a:t>they</a:t>
            </a:r>
            <a:r>
              <a:rPr lang="it-IT" sz="2400" dirty="0"/>
              <a:t> </a:t>
            </a:r>
            <a:r>
              <a:rPr lang="it-IT" sz="2400" dirty="0" err="1"/>
              <a:t>will</a:t>
            </a:r>
            <a:r>
              <a:rPr lang="it-IT" sz="2400" dirty="0"/>
              <a:t> be </a:t>
            </a:r>
            <a:r>
              <a:rPr lang="it-IT" sz="2400" dirty="0" err="1"/>
              <a:t>recognised</a:t>
            </a:r>
            <a:r>
              <a:rPr lang="it-IT" sz="2400" dirty="0"/>
              <a:t> </a:t>
            </a:r>
            <a:r>
              <a:rPr lang="it-IT" sz="2400" dirty="0" err="1"/>
              <a:t>as</a:t>
            </a:r>
            <a:r>
              <a:rPr lang="it-IT" sz="2400" dirty="0"/>
              <a:t> a </a:t>
            </a:r>
            <a:r>
              <a:rPr lang="it-IT" sz="2400" dirty="0" err="1"/>
              <a:t>generic</a:t>
            </a:r>
            <a:r>
              <a:rPr lang="it-IT" sz="2400" dirty="0"/>
              <a:t> «insegnamento a scelta» (</a:t>
            </a:r>
            <a:r>
              <a:rPr lang="it-IT" sz="2400" dirty="0" err="1"/>
              <a:t>but</a:t>
            </a:r>
            <a:r>
              <a:rPr lang="it-IT" sz="2400" dirty="0"/>
              <a:t> </a:t>
            </a:r>
            <a:r>
              <a:rPr lang="it-IT" sz="2400" dirty="0" err="1"/>
              <a:t>please</a:t>
            </a:r>
            <a:r>
              <a:rPr lang="it-IT" sz="2400" dirty="0"/>
              <a:t> check </a:t>
            </a:r>
            <a:r>
              <a:rPr lang="it-IT" sz="2400" dirty="0" err="1"/>
              <a:t>this</a:t>
            </a:r>
            <a:r>
              <a:rPr lang="it-IT" sz="2400" dirty="0"/>
              <a:t> with your coordinator).</a:t>
            </a:r>
          </a:p>
          <a:p>
            <a:pPr marL="342900" indent="-342900" algn="just">
              <a:buFontTx/>
              <a:buChar char="-"/>
            </a:pPr>
            <a:endParaRPr lang="it-IT" sz="2400" dirty="0"/>
          </a:p>
          <a:p>
            <a:pPr marL="342900" indent="-342900" algn="just">
              <a:buFontTx/>
              <a:buChar char="-"/>
            </a:pPr>
            <a:endParaRPr lang="it-IT" sz="2400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078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 for </a:t>
            </a:r>
            <a:r>
              <a:rPr lang="it-IT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Thesis</a:t>
            </a:r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it-IT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abroad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38201" y="1270701"/>
            <a:ext cx="10515601" cy="3662670"/>
          </a:xfrm>
        </p:spPr>
        <p:txBody>
          <a:bodyPr/>
          <a:lstStyle/>
          <a:p>
            <a:pPr algn="just"/>
            <a:r>
              <a:rPr lang="it-IT" dirty="0" err="1"/>
              <a:t>Candidates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intend</a:t>
            </a:r>
            <a:r>
              <a:rPr lang="it-IT" dirty="0"/>
              <a:t> to </a:t>
            </a:r>
            <a:r>
              <a:rPr lang="it-IT" dirty="0" err="1"/>
              <a:t>apply</a:t>
            </a:r>
            <a:r>
              <a:rPr lang="it-IT" dirty="0"/>
              <a:t> for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thesis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are </a:t>
            </a:r>
            <a:r>
              <a:rPr lang="it-IT" dirty="0" err="1"/>
              <a:t>asked</a:t>
            </a:r>
            <a:r>
              <a:rPr lang="it-IT" dirty="0"/>
              <a:t> to upload, </a:t>
            </a:r>
            <a:r>
              <a:rPr lang="it-IT" dirty="0" err="1"/>
              <a:t>together</a:t>
            </a:r>
            <a:r>
              <a:rPr lang="it-IT" dirty="0"/>
              <a:t> with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application</a:t>
            </a:r>
            <a:r>
              <a:rPr lang="it-IT" dirty="0"/>
              <a:t>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/>
              <a:t>Support </a:t>
            </a:r>
            <a:r>
              <a:rPr lang="it-IT" dirty="0" err="1"/>
              <a:t>letter</a:t>
            </a:r>
            <a:r>
              <a:rPr lang="it-IT" dirty="0"/>
              <a:t> from </a:t>
            </a:r>
            <a:r>
              <a:rPr lang="it-IT" dirty="0" err="1"/>
              <a:t>supervising</a:t>
            </a:r>
            <a:r>
              <a:rPr lang="it-IT" dirty="0"/>
              <a:t> professor </a:t>
            </a:r>
            <a:r>
              <a:rPr lang="it-IT" dirty="0" err="1"/>
              <a:t>at</a:t>
            </a:r>
            <a:r>
              <a:rPr lang="it-IT" dirty="0"/>
              <a:t> UNIBS;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err="1"/>
              <a:t>Invitation</a:t>
            </a:r>
            <a:r>
              <a:rPr lang="it-IT" dirty="0"/>
              <a:t> </a:t>
            </a:r>
            <a:r>
              <a:rPr lang="it-IT" dirty="0" err="1"/>
              <a:t>letter</a:t>
            </a:r>
            <a:r>
              <a:rPr lang="it-IT" dirty="0"/>
              <a:t> from the </a:t>
            </a:r>
            <a:r>
              <a:rPr lang="it-IT" dirty="0" err="1"/>
              <a:t>host</a:t>
            </a:r>
            <a:r>
              <a:rPr lang="it-IT" dirty="0"/>
              <a:t> institution;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/>
              <a:t>A brief </a:t>
            </a:r>
            <a:r>
              <a:rPr lang="it-IT" dirty="0" err="1"/>
              <a:t>description</a:t>
            </a:r>
            <a:r>
              <a:rPr lang="it-IT" dirty="0"/>
              <a:t> of the </a:t>
            </a:r>
            <a:r>
              <a:rPr lang="it-IT" dirty="0" err="1"/>
              <a:t>research</a:t>
            </a:r>
            <a:r>
              <a:rPr lang="it-IT" dirty="0"/>
              <a:t> project;</a:t>
            </a:r>
          </a:p>
          <a:p>
            <a:pPr algn="just"/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indicate </a:t>
            </a:r>
            <a:r>
              <a:rPr lang="it-IT" dirty="0" err="1"/>
              <a:t>only</a:t>
            </a:r>
            <a:r>
              <a:rPr lang="it-IT" dirty="0"/>
              <a:t> 1 </a:t>
            </a:r>
            <a:r>
              <a:rPr lang="it-IT" dirty="0" err="1"/>
              <a:t>preferred</a:t>
            </a:r>
            <a:r>
              <a:rPr lang="it-IT" dirty="0"/>
              <a:t> </a:t>
            </a:r>
            <a:r>
              <a:rPr lang="it-IT" dirty="0" err="1"/>
              <a:t>destination</a:t>
            </a:r>
            <a:r>
              <a:rPr lang="it-IT" dirty="0"/>
              <a:t> (the </a:t>
            </a:r>
            <a:r>
              <a:rPr lang="it-IT" dirty="0" err="1"/>
              <a:t>host</a:t>
            </a:r>
            <a:r>
              <a:rPr lang="it-IT" dirty="0"/>
              <a:t> institution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inviting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). </a:t>
            </a:r>
          </a:p>
          <a:p>
            <a:pPr algn="just"/>
            <a:r>
              <a:rPr lang="it-IT" dirty="0"/>
              <a:t>UNIBS </a:t>
            </a:r>
            <a:r>
              <a:rPr lang="it-IT" dirty="0" err="1"/>
              <a:t>offers</a:t>
            </a:r>
            <a:r>
              <a:rPr lang="it-IT" dirty="0"/>
              <a:t> a separate </a:t>
            </a:r>
            <a:r>
              <a:rPr lang="it-IT" dirty="0" err="1"/>
              <a:t>scholarship</a:t>
            </a:r>
            <a:r>
              <a:rPr lang="it-IT" dirty="0"/>
              <a:t> </a:t>
            </a:r>
            <a:r>
              <a:rPr lang="it-IT" dirty="0" err="1"/>
              <a:t>programme</a:t>
            </a:r>
            <a:r>
              <a:rPr lang="it-IT" dirty="0"/>
              <a:t> for </a:t>
            </a:r>
            <a:r>
              <a:rPr lang="it-IT" dirty="0" err="1"/>
              <a:t>thesis</a:t>
            </a:r>
            <a:r>
              <a:rPr lang="it-IT" dirty="0"/>
              <a:t> </a:t>
            </a:r>
            <a:r>
              <a:rPr lang="it-IT" dirty="0" err="1"/>
              <a:t>abroad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easier</a:t>
            </a:r>
            <a:r>
              <a:rPr lang="it-IT" dirty="0"/>
              <a:t> to access. 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21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MSc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Management- International Business</a:t>
            </a:r>
            <a:b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Double degree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type="body" sz="quarter" idx="12"/>
          </p:nvPr>
        </p:nvSpPr>
        <p:spPr>
          <a:xfrm>
            <a:off x="926415" y="1968380"/>
            <a:ext cx="10515600" cy="2921239"/>
          </a:xfrm>
        </p:spPr>
        <p:txBody>
          <a:bodyPr/>
          <a:lstStyle/>
          <a:p>
            <a:r>
              <a:rPr lang="it-IT" dirty="0"/>
              <a:t>A separate Erasmus+ call </a:t>
            </a:r>
            <a:r>
              <a:rPr lang="it-IT" dirty="0" err="1"/>
              <a:t>will</a:t>
            </a:r>
            <a:r>
              <a:rPr lang="it-IT" dirty="0"/>
              <a:t> be open in the Spring (</a:t>
            </a:r>
            <a:r>
              <a:rPr lang="it-IT" dirty="0" err="1"/>
              <a:t>usually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for Mainz/</a:t>
            </a:r>
            <a:r>
              <a:rPr lang="it-IT" dirty="0" err="1"/>
              <a:t>July</a:t>
            </a:r>
            <a:r>
              <a:rPr lang="it-IT" dirty="0"/>
              <a:t> for NTU)</a:t>
            </a:r>
          </a:p>
          <a:p>
            <a:r>
              <a:rPr lang="it-IT" dirty="0"/>
              <a:t>For </a:t>
            </a:r>
            <a:r>
              <a:rPr lang="it-IT" dirty="0" err="1"/>
              <a:t>students</a:t>
            </a:r>
            <a:r>
              <a:rPr lang="it-IT" dirty="0"/>
              <a:t> </a:t>
            </a:r>
            <a:r>
              <a:rPr lang="it-IT" dirty="0" err="1"/>
              <a:t>enrolled</a:t>
            </a:r>
            <a:r>
              <a:rPr lang="it-IT" dirty="0"/>
              <a:t> in the </a:t>
            </a:r>
            <a:r>
              <a:rPr lang="it-IT" b="1" dirty="0" err="1"/>
              <a:t>MSc</a:t>
            </a:r>
            <a:r>
              <a:rPr lang="it-IT" b="1" dirty="0"/>
              <a:t> Management (International business): </a:t>
            </a:r>
          </a:p>
          <a:p>
            <a:pPr marL="457200" indent="-457200">
              <a:buFont typeface="Arial" charset="0"/>
              <a:buChar char="•"/>
            </a:pPr>
            <a:r>
              <a:rPr lang="it-IT" dirty="0" err="1"/>
              <a:t>Hochschule</a:t>
            </a:r>
            <a:r>
              <a:rPr lang="it-IT" dirty="0"/>
              <a:t> Mainz (Germany) – </a:t>
            </a:r>
            <a:r>
              <a:rPr lang="it-IT" b="1" dirty="0"/>
              <a:t>1st </a:t>
            </a:r>
            <a:r>
              <a:rPr lang="it-IT" b="1" dirty="0" err="1"/>
              <a:t>year</a:t>
            </a:r>
            <a:r>
              <a:rPr lang="it-IT" b="1" dirty="0"/>
              <a:t> in Mainz</a:t>
            </a:r>
            <a:r>
              <a:rPr lang="it-IT" dirty="0"/>
              <a:t>, 2nd </a:t>
            </a:r>
            <a:r>
              <a:rPr lang="it-IT" dirty="0" err="1"/>
              <a:t>year</a:t>
            </a:r>
            <a:r>
              <a:rPr lang="it-IT" dirty="0"/>
              <a:t> in Brescia (</a:t>
            </a:r>
            <a:r>
              <a:rPr lang="it-IT" dirty="0" err="1"/>
              <a:t>applicants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 to be in </a:t>
            </a:r>
            <a:r>
              <a:rPr lang="it-IT" dirty="0" err="1"/>
              <a:t>their</a:t>
            </a:r>
            <a:r>
              <a:rPr lang="it-IT" dirty="0"/>
              <a:t> 3rd </a:t>
            </a:r>
            <a:r>
              <a:rPr lang="it-IT" dirty="0" err="1"/>
              <a:t>year</a:t>
            </a:r>
            <a:r>
              <a:rPr lang="it-IT" dirty="0"/>
              <a:t> bachelor)</a:t>
            </a:r>
          </a:p>
          <a:p>
            <a:pPr marL="457200" indent="-457200">
              <a:buFont typeface="Arial" charset="0"/>
              <a:buChar char="•"/>
            </a:pPr>
            <a:r>
              <a:rPr lang="it-IT" dirty="0"/>
              <a:t>Nottingham Trent University (UK) – 1st </a:t>
            </a:r>
            <a:r>
              <a:rPr lang="it-IT" dirty="0" err="1"/>
              <a:t>year</a:t>
            </a:r>
            <a:r>
              <a:rPr lang="it-IT" dirty="0"/>
              <a:t> in Brescia, 2nd </a:t>
            </a:r>
            <a:r>
              <a:rPr lang="it-IT" dirty="0" err="1"/>
              <a:t>semester</a:t>
            </a:r>
            <a:r>
              <a:rPr lang="it-IT" dirty="0"/>
              <a:t> of the 2nd </a:t>
            </a:r>
            <a:r>
              <a:rPr lang="it-IT" dirty="0" err="1"/>
              <a:t>year</a:t>
            </a:r>
            <a:r>
              <a:rPr lang="it-IT" dirty="0"/>
              <a:t> in Nottingham (</a:t>
            </a:r>
            <a:r>
              <a:rPr lang="it-IT" dirty="0" err="1"/>
              <a:t>applicants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 to be 1st </a:t>
            </a:r>
            <a:r>
              <a:rPr lang="it-IT" dirty="0" err="1"/>
              <a:t>year</a:t>
            </a:r>
            <a:r>
              <a:rPr lang="it-IT" dirty="0"/>
              <a:t> Master)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Timeline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type="body" sz="quarter" idx="12"/>
          </p:nvPr>
        </p:nvSpPr>
        <p:spPr>
          <a:xfrm>
            <a:off x="942975" y="246889"/>
            <a:ext cx="10410827" cy="561728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charset="0"/>
              <a:buChar char="•"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sz="2600" b="1" dirty="0" err="1"/>
              <a:t>Jan</a:t>
            </a:r>
            <a:r>
              <a:rPr lang="it-IT" sz="2600" b="1" dirty="0"/>
              <a:t> 15</a:t>
            </a:r>
            <a:r>
              <a:rPr lang="it-IT" sz="2600" dirty="0"/>
              <a:t>: Applications open for </a:t>
            </a:r>
            <a:r>
              <a:rPr lang="it-IT" sz="2600" dirty="0" err="1"/>
              <a:t>submission</a:t>
            </a:r>
            <a:endParaRPr lang="it-IT" sz="2600" dirty="0"/>
          </a:p>
          <a:p>
            <a:r>
              <a:rPr lang="it-IT" sz="2600" b="1" dirty="0" err="1"/>
              <a:t>Jan</a:t>
            </a:r>
            <a:r>
              <a:rPr lang="it-IT" sz="2600" b="1" dirty="0"/>
              <a:t> 31</a:t>
            </a:r>
            <a:r>
              <a:rPr lang="it-IT" sz="2600" dirty="0"/>
              <a:t>: Deadline for </a:t>
            </a:r>
            <a:r>
              <a:rPr lang="it-IT" sz="2600" dirty="0" err="1"/>
              <a:t>applications</a:t>
            </a:r>
            <a:endParaRPr lang="it-IT" sz="2600" dirty="0"/>
          </a:p>
          <a:p>
            <a:r>
              <a:rPr lang="it-IT" sz="2600" b="1" dirty="0"/>
              <a:t>End of </a:t>
            </a:r>
            <a:r>
              <a:rPr lang="it-IT" sz="2600" b="1" dirty="0" err="1"/>
              <a:t>February</a:t>
            </a:r>
            <a:r>
              <a:rPr lang="it-IT" sz="2600" dirty="0"/>
              <a:t>: </a:t>
            </a:r>
            <a:r>
              <a:rPr lang="it-IT" sz="2600" dirty="0" err="1"/>
              <a:t>publication</a:t>
            </a:r>
            <a:r>
              <a:rPr lang="it-IT" sz="2600" dirty="0"/>
              <a:t> of the ranking list</a:t>
            </a:r>
          </a:p>
          <a:p>
            <a:r>
              <a:rPr lang="it-IT" sz="2600" b="1" dirty="0" err="1"/>
              <a:t>Beginning</a:t>
            </a:r>
            <a:r>
              <a:rPr lang="it-IT" sz="2600" b="1" dirty="0"/>
              <a:t> of March</a:t>
            </a:r>
            <a:r>
              <a:rPr lang="it-IT" sz="2600" dirty="0"/>
              <a:t>: </a:t>
            </a:r>
            <a:r>
              <a:rPr lang="it-IT" sz="2600" dirty="0" err="1"/>
              <a:t>Acceptance</a:t>
            </a:r>
            <a:r>
              <a:rPr lang="it-IT" sz="2600" dirty="0"/>
              <a:t> and </a:t>
            </a:r>
            <a:r>
              <a:rPr lang="it-IT" sz="2600" dirty="0" err="1"/>
              <a:t>language</a:t>
            </a:r>
            <a:r>
              <a:rPr lang="it-IT" sz="2600" dirty="0"/>
              <a:t> </a:t>
            </a:r>
            <a:r>
              <a:rPr lang="it-IT" sz="2600" dirty="0" err="1"/>
              <a:t>assessment</a:t>
            </a:r>
            <a:r>
              <a:rPr lang="it-IT" sz="2600" dirty="0"/>
              <a:t> </a:t>
            </a:r>
            <a:r>
              <a:rPr lang="it-IT" sz="2600" dirty="0" err="1"/>
              <a:t>tests</a:t>
            </a:r>
            <a:endParaRPr lang="it-IT" sz="2600" dirty="0"/>
          </a:p>
          <a:p>
            <a:r>
              <a:rPr lang="it-IT" sz="2600" b="1" dirty="0"/>
              <a:t>April</a:t>
            </a:r>
            <a:r>
              <a:rPr lang="it-IT" sz="2600" dirty="0"/>
              <a:t>: Nominations</a:t>
            </a:r>
          </a:p>
          <a:p>
            <a:r>
              <a:rPr lang="it-IT" sz="2600" b="1" dirty="0" err="1"/>
              <a:t>May</a:t>
            </a:r>
            <a:r>
              <a:rPr lang="it-IT" sz="2600" b="1" dirty="0"/>
              <a:t>/</a:t>
            </a:r>
            <a:r>
              <a:rPr lang="it-IT" sz="2600" b="1" dirty="0" err="1"/>
              <a:t>June</a:t>
            </a:r>
            <a:r>
              <a:rPr lang="it-IT" sz="2600" dirty="0"/>
              <a:t>: </a:t>
            </a:r>
            <a:r>
              <a:rPr lang="it-IT" sz="2600" dirty="0" err="1"/>
              <a:t>student’s</a:t>
            </a:r>
            <a:r>
              <a:rPr lang="it-IT" sz="2600" dirty="0"/>
              <a:t> </a:t>
            </a:r>
            <a:r>
              <a:rPr lang="it-IT" sz="2600" dirty="0" err="1"/>
              <a:t>applications</a:t>
            </a:r>
            <a:r>
              <a:rPr lang="it-IT" sz="2600" dirty="0"/>
              <a:t> to the partner </a:t>
            </a:r>
            <a:r>
              <a:rPr lang="it-IT" sz="2600" dirty="0" err="1"/>
              <a:t>university</a:t>
            </a:r>
            <a:r>
              <a:rPr lang="it-IT" sz="2600" dirty="0"/>
              <a:t> (1st </a:t>
            </a:r>
            <a:r>
              <a:rPr lang="it-IT" sz="2600" dirty="0" err="1"/>
              <a:t>semester</a:t>
            </a:r>
            <a:r>
              <a:rPr lang="it-IT" sz="2600" dirty="0"/>
              <a:t>) </a:t>
            </a:r>
          </a:p>
          <a:p>
            <a:r>
              <a:rPr lang="it-IT" sz="2600" b="1" dirty="0" err="1"/>
              <a:t>July</a:t>
            </a:r>
            <a:r>
              <a:rPr lang="it-IT" sz="2600" b="1" dirty="0"/>
              <a:t>/August</a:t>
            </a:r>
            <a:r>
              <a:rPr lang="it-IT" sz="2600" dirty="0"/>
              <a:t>: deadlines for </a:t>
            </a:r>
            <a:r>
              <a:rPr lang="it-IT" sz="2600" dirty="0" err="1"/>
              <a:t>submitting</a:t>
            </a:r>
            <a:r>
              <a:rPr lang="it-IT" sz="2600" dirty="0"/>
              <a:t> </a:t>
            </a:r>
            <a:r>
              <a:rPr lang="it-IT" sz="2600" dirty="0" err="1"/>
              <a:t>documents</a:t>
            </a:r>
            <a:r>
              <a:rPr lang="it-IT" sz="2600" dirty="0"/>
              <a:t> </a:t>
            </a:r>
            <a:r>
              <a:rPr lang="it-IT" sz="2600" dirty="0" err="1"/>
              <a:t>before</a:t>
            </a:r>
            <a:r>
              <a:rPr lang="it-IT" sz="2600" dirty="0"/>
              <a:t> </a:t>
            </a:r>
            <a:r>
              <a:rPr lang="it-IT" sz="2600" dirty="0" err="1"/>
              <a:t>departure</a:t>
            </a:r>
            <a:endParaRPr lang="it-IT" sz="2600" dirty="0"/>
          </a:p>
          <a:p>
            <a:r>
              <a:rPr lang="it-IT" sz="2600" b="1" dirty="0" err="1"/>
              <a:t>September</a:t>
            </a:r>
            <a:r>
              <a:rPr lang="it-IT" sz="2600" b="1" dirty="0"/>
              <a:t>/</a:t>
            </a:r>
            <a:r>
              <a:rPr lang="it-IT" sz="2600" b="1" dirty="0" err="1"/>
              <a:t>October</a:t>
            </a:r>
            <a:r>
              <a:rPr lang="it-IT" sz="2600" b="1" dirty="0"/>
              <a:t>: </a:t>
            </a:r>
            <a:r>
              <a:rPr lang="it-IT" sz="2600" dirty="0" err="1"/>
              <a:t>students</a:t>
            </a:r>
            <a:r>
              <a:rPr lang="it-IT" sz="2600" dirty="0"/>
              <a:t> </a:t>
            </a:r>
            <a:r>
              <a:rPr lang="it-IT" sz="2600" dirty="0" err="1"/>
              <a:t>departures</a:t>
            </a:r>
            <a:r>
              <a:rPr lang="it-IT" sz="2600" dirty="0"/>
              <a:t> for the 1st </a:t>
            </a:r>
            <a:r>
              <a:rPr lang="it-IT" sz="2600" dirty="0" err="1"/>
              <a:t>semester</a:t>
            </a:r>
            <a:r>
              <a:rPr lang="it-IT" sz="2600" dirty="0"/>
              <a:t> + </a:t>
            </a:r>
            <a:r>
              <a:rPr lang="it-IT" sz="2600" dirty="0" err="1"/>
              <a:t>application</a:t>
            </a:r>
            <a:r>
              <a:rPr lang="it-IT" sz="2600" dirty="0"/>
              <a:t> </a:t>
            </a:r>
            <a:r>
              <a:rPr lang="it-IT" sz="2600" dirty="0" err="1"/>
              <a:t>students</a:t>
            </a:r>
            <a:r>
              <a:rPr lang="it-IT" sz="2600" dirty="0"/>
              <a:t> for 2° </a:t>
            </a:r>
            <a:r>
              <a:rPr lang="it-IT" sz="2600" dirty="0" err="1"/>
              <a:t>semester</a:t>
            </a:r>
            <a:endParaRPr lang="it-IT" sz="2600" dirty="0"/>
          </a:p>
          <a:p>
            <a:r>
              <a:rPr lang="it-IT" sz="2600" b="1" dirty="0" err="1"/>
              <a:t>February</a:t>
            </a:r>
            <a:r>
              <a:rPr lang="it-IT" sz="2600" b="1" dirty="0"/>
              <a:t>/March/April</a:t>
            </a:r>
            <a:r>
              <a:rPr lang="it-IT" sz="2600" dirty="0"/>
              <a:t>: 2nd </a:t>
            </a:r>
            <a:r>
              <a:rPr lang="it-IT" sz="2600" dirty="0" err="1"/>
              <a:t>semester</a:t>
            </a:r>
            <a:r>
              <a:rPr lang="it-IT" sz="2600" dirty="0"/>
              <a:t> </a:t>
            </a:r>
            <a:r>
              <a:rPr lang="it-IT" sz="2600" dirty="0" err="1"/>
              <a:t>departures</a:t>
            </a:r>
            <a:r>
              <a:rPr lang="it-IT" sz="2600" dirty="0"/>
              <a:t> 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44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Erasmus+Programme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charset="0"/>
              <a:buChar char="•"/>
            </a:pPr>
            <a:r>
              <a:rPr lang="it-IT" dirty="0"/>
              <a:t>Erasmus+ </a:t>
            </a:r>
            <a:r>
              <a:rPr lang="it-IT" dirty="0" err="1"/>
              <a:t>offers</a:t>
            </a:r>
            <a:r>
              <a:rPr lang="it-IT" dirty="0"/>
              <a:t> University </a:t>
            </a:r>
            <a:r>
              <a:rPr lang="it-IT" dirty="0" err="1"/>
              <a:t>students</a:t>
            </a:r>
            <a:r>
              <a:rPr lang="it-IT" dirty="0"/>
              <a:t> the </a:t>
            </a:r>
            <a:r>
              <a:rPr lang="it-IT" dirty="0" err="1"/>
              <a:t>opportunity</a:t>
            </a:r>
            <a:r>
              <a:rPr lang="it-IT" dirty="0"/>
              <a:t> to </a:t>
            </a:r>
            <a:r>
              <a:rPr lang="it-IT" dirty="0" err="1"/>
              <a:t>spend</a:t>
            </a:r>
            <a:r>
              <a:rPr lang="it-IT" dirty="0"/>
              <a:t> a </a:t>
            </a:r>
            <a:r>
              <a:rPr lang="it-IT" dirty="0" err="1"/>
              <a:t>period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curriculum </a:t>
            </a:r>
            <a:r>
              <a:rPr lang="it-IT" dirty="0" err="1"/>
              <a:t>at</a:t>
            </a:r>
            <a:r>
              <a:rPr lang="it-IT" dirty="0"/>
              <a:t> partner </a:t>
            </a:r>
            <a:r>
              <a:rPr lang="it-IT" dirty="0" err="1"/>
              <a:t>Universities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signed</a:t>
            </a:r>
            <a:r>
              <a:rPr lang="it-IT" dirty="0"/>
              <a:t> an </a:t>
            </a:r>
            <a:r>
              <a:rPr lang="it-IT" dirty="0" err="1"/>
              <a:t>Interinstitutional</a:t>
            </a:r>
            <a:r>
              <a:rPr lang="it-IT" dirty="0"/>
              <a:t> Agreement with </a:t>
            </a:r>
            <a:r>
              <a:rPr lang="it-IT" dirty="0" err="1"/>
              <a:t>Unibs</a:t>
            </a:r>
            <a:r>
              <a:rPr lang="it-IT" dirty="0"/>
              <a:t>, </a:t>
            </a:r>
            <a:r>
              <a:rPr lang="it-IT" dirty="0" err="1"/>
              <a:t>granting</a:t>
            </a:r>
            <a:r>
              <a:rPr lang="it-IT" dirty="0"/>
              <a:t> full </a:t>
            </a:r>
            <a:r>
              <a:rPr lang="it-IT" dirty="0" err="1"/>
              <a:t>recognition</a:t>
            </a:r>
            <a:r>
              <a:rPr lang="it-IT" dirty="0"/>
              <a:t> of the </a:t>
            </a:r>
            <a:r>
              <a:rPr lang="it-IT" dirty="0" err="1"/>
              <a:t>academic</a:t>
            </a:r>
            <a:r>
              <a:rPr lang="it-IT" dirty="0"/>
              <a:t> activities </a:t>
            </a:r>
            <a:r>
              <a:rPr lang="it-IT" dirty="0" err="1"/>
              <a:t>attended</a:t>
            </a:r>
            <a:r>
              <a:rPr lang="it-IT" dirty="0"/>
              <a:t> </a:t>
            </a:r>
            <a:r>
              <a:rPr lang="it-IT" dirty="0" err="1"/>
              <a:t>abroad</a:t>
            </a:r>
            <a:r>
              <a:rPr lang="it-IT" dirty="0"/>
              <a:t>. </a:t>
            </a:r>
          </a:p>
          <a:p>
            <a:pPr marL="457200" indent="-457200">
              <a:buFont typeface="Arial" charset="0"/>
              <a:buChar char="•"/>
            </a:pPr>
            <a:r>
              <a:rPr lang="it-IT" dirty="0"/>
              <a:t>The list of partner </a:t>
            </a:r>
            <a:r>
              <a:rPr lang="it-IT" dirty="0" err="1"/>
              <a:t>universities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published</a:t>
            </a:r>
            <a:r>
              <a:rPr lang="it-IT" dirty="0"/>
              <a:t> online</a:t>
            </a:r>
          </a:p>
          <a:p>
            <a:pPr marL="457200" indent="-457200">
              <a:buFont typeface="Arial" charset="0"/>
              <a:buChar char="•"/>
            </a:pPr>
            <a:r>
              <a:rPr lang="it-IT" dirty="0"/>
              <a:t>Students can </a:t>
            </a:r>
            <a:r>
              <a:rPr lang="it-IT" dirty="0" err="1"/>
              <a:t>attend</a:t>
            </a:r>
            <a:r>
              <a:rPr lang="it-IT" dirty="0"/>
              <a:t> a </a:t>
            </a:r>
            <a:r>
              <a:rPr lang="it-IT" dirty="0" err="1"/>
              <a:t>period</a:t>
            </a:r>
            <a:r>
              <a:rPr lang="it-IT" dirty="0"/>
              <a:t> </a:t>
            </a:r>
            <a:r>
              <a:rPr lang="it-IT" dirty="0" err="1"/>
              <a:t>abroad</a:t>
            </a:r>
            <a:r>
              <a:rPr lang="it-IT" dirty="0"/>
              <a:t> from </a:t>
            </a:r>
            <a:r>
              <a:rPr lang="it-IT" dirty="0" err="1"/>
              <a:t>min</a:t>
            </a:r>
            <a:r>
              <a:rPr lang="it-IT" dirty="0"/>
              <a:t> 2 </a:t>
            </a:r>
            <a:r>
              <a:rPr lang="it-IT" dirty="0" err="1"/>
              <a:t>months</a:t>
            </a:r>
            <a:r>
              <a:rPr lang="it-IT" dirty="0"/>
              <a:t> (60 days) to </a:t>
            </a:r>
            <a:r>
              <a:rPr lang="it-IT" dirty="0" err="1"/>
              <a:t>max</a:t>
            </a:r>
            <a:r>
              <a:rPr lang="it-IT" dirty="0"/>
              <a:t> 12 </a:t>
            </a:r>
            <a:r>
              <a:rPr lang="it-IT" dirty="0" err="1"/>
              <a:t>months</a:t>
            </a:r>
            <a:r>
              <a:rPr lang="it-IT" dirty="0"/>
              <a:t>. International </a:t>
            </a:r>
            <a:r>
              <a:rPr lang="it-IT" dirty="0" err="1"/>
              <a:t>scholarship</a:t>
            </a:r>
            <a:r>
              <a:rPr lang="it-IT" dirty="0"/>
              <a:t> holders can </a:t>
            </a:r>
            <a:r>
              <a:rPr lang="it-IT" dirty="0" err="1"/>
              <a:t>spend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 </a:t>
            </a:r>
            <a:r>
              <a:rPr lang="it-IT" dirty="0" err="1"/>
              <a:t>semester</a:t>
            </a:r>
            <a:r>
              <a:rPr lang="it-IT" dirty="0"/>
              <a:t> </a:t>
            </a:r>
            <a:r>
              <a:rPr lang="it-IT" dirty="0" err="1"/>
              <a:t>abroad</a:t>
            </a:r>
            <a:r>
              <a:rPr lang="it-IT" dirty="0"/>
              <a:t>. </a:t>
            </a:r>
          </a:p>
          <a:p>
            <a:pPr marL="457200" indent="-457200">
              <a:buFont typeface="Arial" charset="0"/>
              <a:buChar char="•"/>
            </a:pPr>
            <a:endParaRPr lang="it-IT" dirty="0"/>
          </a:p>
          <a:p>
            <a:r>
              <a:rPr lang="it-IT" dirty="0"/>
              <a:t>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32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1" y="403016"/>
            <a:ext cx="10515600" cy="1095508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meetings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1035698" y="1847461"/>
            <a:ext cx="10318103" cy="1800995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it-IT" dirty="0" err="1"/>
              <a:t>January</a:t>
            </a:r>
            <a:r>
              <a:rPr lang="it-IT" dirty="0"/>
              <a:t> 16-17: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organise</a:t>
            </a:r>
            <a:r>
              <a:rPr lang="it-IT" dirty="0"/>
              <a:t> peer-to-peer meetings in the </a:t>
            </a:r>
            <a:r>
              <a:rPr lang="it-IT" dirty="0" err="1"/>
              <a:t>Departments</a:t>
            </a:r>
            <a:r>
              <a:rPr lang="it-IT" dirty="0"/>
              <a:t>, you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able</a:t>
            </a:r>
            <a:r>
              <a:rPr lang="it-IT" dirty="0"/>
              <a:t> to talk to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students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participated</a:t>
            </a:r>
            <a:r>
              <a:rPr lang="it-IT" dirty="0"/>
              <a:t> in the Erasmus </a:t>
            </a:r>
            <a:r>
              <a:rPr lang="it-IT" dirty="0" err="1"/>
              <a:t>Programme</a:t>
            </a:r>
            <a:r>
              <a:rPr lang="it-IT" dirty="0"/>
              <a:t> last </a:t>
            </a:r>
            <a:r>
              <a:rPr lang="it-IT" dirty="0" err="1"/>
              <a:t>year</a:t>
            </a:r>
            <a:r>
              <a:rPr lang="it-IT" dirty="0"/>
              <a:t>;</a:t>
            </a:r>
          </a:p>
          <a:p>
            <a:pPr marL="457200" indent="-457200">
              <a:buFontTx/>
              <a:buChar char="-"/>
            </a:pPr>
            <a:r>
              <a:rPr lang="it-IT" dirty="0"/>
              <a:t>Spring: meeting with </a:t>
            </a:r>
            <a:r>
              <a:rPr lang="it-IT" dirty="0" err="1"/>
              <a:t>selected</a:t>
            </a:r>
            <a:r>
              <a:rPr lang="it-IT" dirty="0"/>
              <a:t> </a:t>
            </a:r>
            <a:r>
              <a:rPr lang="it-IT" dirty="0" err="1"/>
              <a:t>students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9338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CONTACTS UOC Mobilità Internazionale Studenti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38201" y="1324489"/>
            <a:ext cx="10515601" cy="4151153"/>
          </a:xfrm>
        </p:spPr>
        <p:txBody>
          <a:bodyPr/>
          <a:lstStyle/>
          <a:p>
            <a:r>
              <a:rPr lang="it-IT" b="1" dirty="0"/>
              <a:t>Email</a:t>
            </a:r>
            <a:r>
              <a:rPr lang="it-IT" dirty="0"/>
              <a:t>: </a:t>
            </a:r>
            <a:r>
              <a:rPr lang="it-IT" dirty="0">
                <a:hlinkClick r:id="rId2"/>
              </a:rPr>
              <a:t>erasmus.outgoing@unibs.it</a:t>
            </a:r>
            <a:endParaRPr lang="it-IT" dirty="0"/>
          </a:p>
          <a:p>
            <a:r>
              <a:rPr lang="it-IT" dirty="0"/>
              <a:t>	</a:t>
            </a:r>
            <a:r>
              <a:rPr lang="it-IT" dirty="0">
                <a:hlinkClick r:id="rId3"/>
              </a:rPr>
              <a:t>erasmus.tutor@unibs.it</a:t>
            </a:r>
            <a:r>
              <a:rPr lang="it-IT" dirty="0"/>
              <a:t> </a:t>
            </a:r>
          </a:p>
          <a:p>
            <a:r>
              <a:rPr lang="it-IT" b="1" dirty="0"/>
              <a:t>Erasmus+ and Departmental </a:t>
            </a:r>
            <a:r>
              <a:rPr lang="it-IT" b="1" dirty="0" err="1"/>
              <a:t>Coordinators</a:t>
            </a:r>
            <a:endParaRPr lang="it-IT" b="1" dirty="0"/>
          </a:p>
          <a:p>
            <a:r>
              <a:rPr lang="it-IT" dirty="0"/>
              <a:t>https://www.unibs.it/it/internazionale/mobilita-allestero/programma-erasmus/erasmus-studio</a:t>
            </a:r>
          </a:p>
          <a:p>
            <a:r>
              <a:rPr lang="it-IT" b="1" dirty="0"/>
              <a:t>International </a:t>
            </a:r>
            <a:r>
              <a:rPr lang="it-IT" b="1" dirty="0" err="1"/>
              <a:t>Student</a:t>
            </a:r>
            <a:r>
              <a:rPr lang="it-IT" b="1" dirty="0"/>
              <a:t> </a:t>
            </a:r>
            <a:r>
              <a:rPr lang="it-IT" b="1" dirty="0" err="1"/>
              <a:t>Mobility</a:t>
            </a:r>
            <a:r>
              <a:rPr lang="it-IT" b="1" dirty="0"/>
              <a:t> tutors</a:t>
            </a:r>
          </a:p>
          <a:p>
            <a:r>
              <a:rPr lang="it-IT" dirty="0">
                <a:hlinkClick r:id="rId4"/>
              </a:rPr>
              <a:t>https://www.unibs.it/it/internazionale/studiare-allestero/sportello-studenti-outgoing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40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Erasmus+ call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type="body" sz="quarter" idx="12"/>
          </p:nvPr>
        </p:nvSpPr>
        <p:spPr>
          <a:xfrm>
            <a:off x="838201" y="1336368"/>
            <a:ext cx="10515601" cy="3662670"/>
          </a:xfrm>
        </p:spPr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endParaRPr lang="it-IT" dirty="0"/>
          </a:p>
          <a:p>
            <a:pPr marL="457200" indent="-457200">
              <a:buFont typeface="Arial" charset="0"/>
              <a:buChar char="•"/>
            </a:pPr>
            <a:r>
              <a:rPr lang="it-IT" dirty="0"/>
              <a:t>Students </a:t>
            </a:r>
            <a:r>
              <a:rPr lang="it-IT" dirty="0" err="1"/>
              <a:t>have</a:t>
            </a:r>
            <a:r>
              <a:rPr lang="it-IT" dirty="0"/>
              <a:t> to </a:t>
            </a:r>
            <a:r>
              <a:rPr lang="it-IT" dirty="0" err="1"/>
              <a:t>apply</a:t>
            </a:r>
            <a:r>
              <a:rPr lang="it-IT" dirty="0"/>
              <a:t> for the </a:t>
            </a:r>
            <a:r>
              <a:rPr lang="it-IT" dirty="0" err="1"/>
              <a:t>Erasmus+annual</a:t>
            </a:r>
            <a:r>
              <a:rPr lang="it-IT" dirty="0"/>
              <a:t> call in </a:t>
            </a:r>
            <a:r>
              <a:rPr lang="it-IT" dirty="0" err="1"/>
              <a:t>order</a:t>
            </a:r>
            <a:r>
              <a:rPr lang="it-IT" dirty="0"/>
              <a:t> to take part in the Erasmus+ </a:t>
            </a:r>
            <a:r>
              <a:rPr lang="it-IT" dirty="0" err="1"/>
              <a:t>programme</a:t>
            </a:r>
            <a:r>
              <a:rPr lang="it-IT" dirty="0"/>
              <a:t> and </a:t>
            </a:r>
            <a:r>
              <a:rPr lang="it-IT" dirty="0" err="1"/>
              <a:t>get</a:t>
            </a:r>
            <a:r>
              <a:rPr lang="it-IT" dirty="0"/>
              <a:t> a </a:t>
            </a:r>
            <a:r>
              <a:rPr lang="it-IT" dirty="0" err="1"/>
              <a:t>scholarship</a:t>
            </a:r>
            <a:endParaRPr lang="it-IT" dirty="0"/>
          </a:p>
          <a:p>
            <a:pPr marL="457200" indent="-457200">
              <a:buFont typeface="Arial" charset="0"/>
              <a:buChar char="•"/>
            </a:pPr>
            <a:r>
              <a:rPr lang="it-IT" dirty="0"/>
              <a:t> Students </a:t>
            </a:r>
            <a:r>
              <a:rPr lang="it-IT" dirty="0" err="1"/>
              <a:t>selected</a:t>
            </a:r>
            <a:r>
              <a:rPr lang="it-IT" dirty="0"/>
              <a:t> are </a:t>
            </a:r>
            <a:r>
              <a:rPr lang="it-IT" dirty="0" err="1"/>
              <a:t>granted</a:t>
            </a:r>
            <a:r>
              <a:rPr lang="it-IT" dirty="0"/>
              <a:t> a </a:t>
            </a:r>
            <a:r>
              <a:rPr lang="it-IT" dirty="0" err="1"/>
              <a:t>scholarship</a:t>
            </a:r>
            <a:r>
              <a:rPr lang="it-IT" dirty="0"/>
              <a:t> and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assigned</a:t>
            </a:r>
            <a:r>
              <a:rPr lang="it-IT" dirty="0"/>
              <a:t> to a partner University, </a:t>
            </a:r>
            <a:r>
              <a:rPr lang="it-IT" dirty="0" err="1"/>
              <a:t>according</a:t>
            </a:r>
            <a:r>
              <a:rPr lang="it-IT" dirty="0"/>
              <a:t> to precise </a:t>
            </a:r>
            <a:r>
              <a:rPr lang="it-IT" dirty="0" err="1"/>
              <a:t>criteria</a:t>
            </a:r>
            <a:r>
              <a:rPr lang="it-IT" dirty="0"/>
              <a:t> </a:t>
            </a:r>
            <a:r>
              <a:rPr lang="it-IT" dirty="0" err="1"/>
              <a:t>established</a:t>
            </a:r>
            <a:r>
              <a:rPr lang="it-IT" dirty="0"/>
              <a:t> by the Erasmus+ call.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1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1" y="24033"/>
            <a:ext cx="10515600" cy="1095508"/>
          </a:xfrm>
        </p:spPr>
        <p:txBody>
          <a:bodyPr/>
          <a:lstStyle/>
          <a:p>
            <a:pPr algn="ctr"/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Admission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criteria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international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98BC9A95-6277-4F84-9C68-EC103AD05E4A}"/>
              </a:ext>
            </a:extLst>
          </p:cNvPr>
          <p:cNvSpPr txBox="1"/>
          <p:nvPr/>
        </p:nvSpPr>
        <p:spPr>
          <a:xfrm>
            <a:off x="1133856" y="1335024"/>
            <a:ext cx="1011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it-IT" dirty="0" err="1"/>
              <a:t>Enrollment</a:t>
            </a:r>
            <a:r>
              <a:rPr lang="it-IT" dirty="0"/>
              <a:t> in the first </a:t>
            </a:r>
            <a:r>
              <a:rPr lang="it-IT" dirty="0" err="1"/>
              <a:t>year</a:t>
            </a:r>
            <a:r>
              <a:rPr lang="it-IT" dirty="0"/>
              <a:t> of Master</a:t>
            </a:r>
          </a:p>
          <a:p>
            <a:pPr marL="342900" indent="-342900">
              <a:buAutoNum type="arabicParenR"/>
            </a:pPr>
            <a:r>
              <a:rPr lang="it-IT" dirty="0" err="1"/>
              <a:t>Previous</a:t>
            </a:r>
            <a:r>
              <a:rPr lang="it-IT" dirty="0"/>
              <a:t> degree (bachelor) </a:t>
            </a:r>
            <a:r>
              <a:rPr lang="it-IT" dirty="0" err="1"/>
              <a:t>mark</a:t>
            </a:r>
            <a:r>
              <a:rPr lang="it-IT" dirty="0"/>
              <a:t> </a:t>
            </a:r>
            <a:r>
              <a:rPr lang="it-IT" dirty="0" err="1"/>
              <a:t>equal</a:t>
            </a:r>
            <a:r>
              <a:rPr lang="it-IT" dirty="0"/>
              <a:t> or </a:t>
            </a:r>
            <a:r>
              <a:rPr lang="it-IT" dirty="0" err="1"/>
              <a:t>higher</a:t>
            </a:r>
            <a:r>
              <a:rPr lang="it-IT" dirty="0"/>
              <a:t> to the </a:t>
            </a:r>
            <a:r>
              <a:rPr lang="it-IT" dirty="0" err="1"/>
              <a:t>values</a:t>
            </a:r>
            <a:r>
              <a:rPr lang="it-IT" dirty="0"/>
              <a:t> </a:t>
            </a:r>
            <a:r>
              <a:rPr lang="it-IT" dirty="0" err="1"/>
              <a:t>indicated</a:t>
            </a:r>
            <a:r>
              <a:rPr lang="it-IT" dirty="0"/>
              <a:t> in the </a:t>
            </a:r>
            <a:r>
              <a:rPr lang="it-IT" dirty="0" err="1"/>
              <a:t>table</a:t>
            </a:r>
            <a:r>
              <a:rPr lang="it-IT" dirty="0"/>
              <a:t> </a:t>
            </a:r>
            <a:r>
              <a:rPr lang="it-IT" dirty="0" err="1"/>
              <a:t>below</a:t>
            </a:r>
            <a:r>
              <a:rPr lang="it-IT" dirty="0"/>
              <a:t>:</a:t>
            </a:r>
          </a:p>
        </p:txBody>
      </p:sp>
      <p:pic>
        <p:nvPicPr>
          <p:cNvPr id="11" name="Immagine 10" descr="Immagine che contiene testo&#10;&#10;Descrizione generata automaticamente">
            <a:extLst>
              <a:ext uri="{FF2B5EF4-FFF2-40B4-BE49-F238E27FC236}">
                <a16:creationId xmlns:a16="http://schemas.microsoft.com/office/drawing/2014/main" id="{025A180B-1E13-4DDF-9D72-A6B521662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0538" y="4129104"/>
            <a:ext cx="6819900" cy="2314575"/>
          </a:xfrm>
          <a:prstGeom prst="rect">
            <a:avLst/>
          </a:prstGeom>
        </p:spPr>
      </p:pic>
      <p:graphicFrame>
        <p:nvGraphicFramePr>
          <p:cNvPr id="12" name="Tabella 12">
            <a:extLst>
              <a:ext uri="{FF2B5EF4-FFF2-40B4-BE49-F238E27FC236}">
                <a16:creationId xmlns:a16="http://schemas.microsoft.com/office/drawing/2014/main" id="{F6FAEFF8-7D4D-4B70-8CAF-357B2D3BC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79986"/>
              </p:ext>
            </p:extLst>
          </p:nvPr>
        </p:nvGraphicFramePr>
        <p:xfrm>
          <a:off x="1517904" y="2111850"/>
          <a:ext cx="8642096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8096">
                  <a:extLst>
                    <a:ext uri="{9D8B030D-6E8A-4147-A177-3AD203B41FA5}">
                      <a16:colId xmlns:a16="http://schemas.microsoft.com/office/drawing/2014/main" val="392581392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0521215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/>
                        <a:t>Treshold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076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err="1"/>
                        <a:t>Civil</a:t>
                      </a:r>
                      <a:r>
                        <a:rPr lang="it-IT" sz="1600" dirty="0"/>
                        <a:t> and </a:t>
                      </a:r>
                      <a:r>
                        <a:rPr lang="it-IT" sz="1600" dirty="0" err="1"/>
                        <a:t>Environmental</a:t>
                      </a:r>
                      <a:r>
                        <a:rPr lang="it-IT" sz="1600" dirty="0"/>
                        <a:t> Engineering, </a:t>
                      </a:r>
                      <a:r>
                        <a:rPr lang="it-IT" sz="1600" dirty="0" err="1"/>
                        <a:t>Communication</a:t>
                      </a:r>
                      <a:r>
                        <a:rPr lang="it-IT" sz="1600" dirty="0"/>
                        <a:t> Technologies and Multimedia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At </a:t>
                      </a:r>
                      <a:r>
                        <a:rPr lang="it-IT" sz="1600" dirty="0" err="1"/>
                        <a:t>least</a:t>
                      </a:r>
                      <a:r>
                        <a:rPr lang="it-IT" sz="1600" dirty="0"/>
                        <a:t> 80/110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095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At </a:t>
                      </a:r>
                      <a:r>
                        <a:rPr lang="it-IT" sz="1600" dirty="0" err="1"/>
                        <a:t>least</a:t>
                      </a:r>
                      <a:r>
                        <a:rPr lang="it-IT" sz="1600" dirty="0"/>
                        <a:t> 90/110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495289"/>
                  </a:ext>
                </a:extLst>
              </a:tr>
            </a:tbl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2A68583-173D-482B-9C26-BCEE9ED7B05E}"/>
              </a:ext>
            </a:extLst>
          </p:cNvPr>
          <p:cNvSpPr txBox="1"/>
          <p:nvPr/>
        </p:nvSpPr>
        <p:spPr>
          <a:xfrm>
            <a:off x="164592" y="3738417"/>
            <a:ext cx="12209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Local </a:t>
            </a:r>
            <a:r>
              <a:rPr lang="it-IT" dirty="0" err="1"/>
              <a:t>marks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converted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marks</a:t>
            </a:r>
            <a:r>
              <a:rPr lang="it-IT" dirty="0"/>
              <a:t> (over 110) with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calculation</a:t>
            </a:r>
            <a:r>
              <a:rPr lang="it-IT" dirty="0"/>
              <a:t> </a:t>
            </a:r>
            <a:r>
              <a:rPr lang="it-IT" dirty="0" err="1"/>
              <a:t>approved</a:t>
            </a:r>
            <a:r>
              <a:rPr lang="it-IT" dirty="0"/>
              <a:t> by the </a:t>
            </a:r>
            <a:r>
              <a:rPr lang="it-IT" dirty="0" err="1"/>
              <a:t>Ministry</a:t>
            </a:r>
            <a:r>
              <a:rPr lang="it-IT" dirty="0"/>
              <a:t> of University: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308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1" y="24033"/>
            <a:ext cx="10515600" cy="1095508"/>
          </a:xfrm>
        </p:spPr>
        <p:txBody>
          <a:bodyPr/>
          <a:lstStyle/>
          <a:p>
            <a:pPr algn="ctr"/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Admission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903516" y="1466850"/>
            <a:ext cx="10515600" cy="4381499"/>
          </a:xfrm>
        </p:spPr>
        <p:txBody>
          <a:bodyPr/>
          <a:lstStyle/>
          <a:p>
            <a:pPr lvl="0" algn="just"/>
            <a:r>
              <a:rPr lang="it-IT" sz="2600" dirty="0" err="1"/>
              <a:t>Furthermore</a:t>
            </a:r>
            <a:r>
              <a:rPr lang="it-IT" sz="2600" dirty="0"/>
              <a:t> </a:t>
            </a:r>
            <a:r>
              <a:rPr lang="it-IT" sz="2600" dirty="0" err="1"/>
              <a:t>students</a:t>
            </a:r>
            <a:r>
              <a:rPr lang="it-IT" sz="2600" dirty="0"/>
              <a:t>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it-IT" sz="2600" dirty="0" err="1"/>
              <a:t>Have</a:t>
            </a:r>
            <a:r>
              <a:rPr lang="it-IT" sz="2600" dirty="0"/>
              <a:t> to </a:t>
            </a:r>
            <a:r>
              <a:rPr lang="it-IT" sz="2600" dirty="0" err="1"/>
              <a:t>have</a:t>
            </a:r>
            <a:r>
              <a:rPr lang="it-IT" sz="2600" dirty="0"/>
              <a:t> an </a:t>
            </a:r>
            <a:r>
              <a:rPr lang="it-IT" sz="2600" dirty="0" err="1"/>
              <a:t>adequate</a:t>
            </a:r>
            <a:r>
              <a:rPr lang="it-IT" sz="2600" dirty="0"/>
              <a:t> knowledge of the </a:t>
            </a:r>
            <a:r>
              <a:rPr lang="it-IT" sz="2600" dirty="0" err="1"/>
              <a:t>language</a:t>
            </a:r>
            <a:r>
              <a:rPr lang="it-IT" sz="2600" dirty="0"/>
              <a:t> of study (classes and </a:t>
            </a:r>
            <a:r>
              <a:rPr lang="it-IT" sz="2600" dirty="0" err="1"/>
              <a:t>exams</a:t>
            </a:r>
            <a:r>
              <a:rPr lang="it-IT" sz="2600" dirty="0"/>
              <a:t>) of the </a:t>
            </a:r>
            <a:r>
              <a:rPr lang="it-IT" sz="2600" dirty="0" err="1"/>
              <a:t>Universities</a:t>
            </a:r>
            <a:r>
              <a:rPr lang="it-IT" sz="2600" dirty="0"/>
              <a:t> </a:t>
            </a:r>
            <a:r>
              <a:rPr lang="it-IT" sz="2600" dirty="0" err="1"/>
              <a:t>that</a:t>
            </a:r>
            <a:r>
              <a:rPr lang="it-IT" sz="2600" dirty="0"/>
              <a:t> </a:t>
            </a:r>
            <a:r>
              <a:rPr lang="it-IT" sz="2600" dirty="0" err="1"/>
              <a:t>they</a:t>
            </a:r>
            <a:r>
              <a:rPr lang="it-IT" sz="2600" dirty="0"/>
              <a:t> </a:t>
            </a:r>
            <a:r>
              <a:rPr lang="it-IT" sz="2600" dirty="0" err="1"/>
              <a:t>choose</a:t>
            </a:r>
            <a:r>
              <a:rPr lang="it-IT" sz="2600" dirty="0"/>
              <a:t> </a:t>
            </a:r>
            <a:r>
              <a:rPr lang="it-IT" sz="2600" dirty="0" err="1"/>
              <a:t>as</a:t>
            </a:r>
            <a:r>
              <a:rPr lang="it-IT" sz="2600" dirty="0"/>
              <a:t> </a:t>
            </a:r>
            <a:r>
              <a:rPr lang="it-IT" sz="2600" dirty="0" err="1"/>
              <a:t>their</a:t>
            </a:r>
            <a:r>
              <a:rPr lang="it-IT" sz="2600" dirty="0"/>
              <a:t> </a:t>
            </a:r>
            <a:r>
              <a:rPr lang="it-IT" sz="2600" dirty="0" err="1"/>
              <a:t>preference</a:t>
            </a:r>
            <a:r>
              <a:rPr lang="it-IT" sz="2600" dirty="0"/>
              <a:t>;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it-IT" sz="2600" dirty="0" err="1"/>
              <a:t>Cannot</a:t>
            </a:r>
            <a:r>
              <a:rPr lang="it-IT" sz="2600" dirty="0"/>
              <a:t> benefit from </a:t>
            </a:r>
            <a:r>
              <a:rPr lang="it-IT" sz="2600" dirty="0" err="1"/>
              <a:t>other</a:t>
            </a:r>
            <a:r>
              <a:rPr lang="it-IT" sz="2600" dirty="0"/>
              <a:t> </a:t>
            </a:r>
            <a:r>
              <a:rPr lang="it-IT" sz="2600" dirty="0" err="1"/>
              <a:t>European</a:t>
            </a:r>
            <a:r>
              <a:rPr lang="it-IT" sz="2600" dirty="0"/>
              <a:t> Union </a:t>
            </a:r>
            <a:r>
              <a:rPr lang="it-IT" sz="2600" dirty="0" err="1"/>
              <a:t>funded</a:t>
            </a:r>
            <a:r>
              <a:rPr lang="it-IT" sz="2600" dirty="0"/>
              <a:t> </a:t>
            </a:r>
            <a:r>
              <a:rPr lang="it-IT" sz="2600" dirty="0" err="1"/>
              <a:t>scholarships</a:t>
            </a:r>
            <a:r>
              <a:rPr lang="it-IT" sz="2600" dirty="0"/>
              <a:t>;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it-IT" sz="2600" dirty="0" err="1"/>
              <a:t>Cannot</a:t>
            </a:r>
            <a:r>
              <a:rPr lang="it-IT" sz="2600" dirty="0"/>
              <a:t> have </a:t>
            </a:r>
            <a:r>
              <a:rPr lang="it-IT" sz="2600" dirty="0" err="1"/>
              <a:t>already</a:t>
            </a:r>
            <a:r>
              <a:rPr lang="it-IT" sz="2600" dirty="0"/>
              <a:t> </a:t>
            </a:r>
            <a:r>
              <a:rPr lang="it-IT" sz="2600" dirty="0" err="1"/>
              <a:t>benefited</a:t>
            </a:r>
            <a:r>
              <a:rPr lang="it-IT" sz="2600" dirty="0"/>
              <a:t> of </a:t>
            </a:r>
            <a:r>
              <a:rPr lang="it-IT" sz="2600" dirty="0" err="1"/>
              <a:t>another</a:t>
            </a:r>
            <a:r>
              <a:rPr lang="it-IT" sz="2600" dirty="0"/>
              <a:t> </a:t>
            </a:r>
            <a:r>
              <a:rPr lang="it-IT" sz="2600" dirty="0" err="1"/>
              <a:t>Erasmus+scholarship</a:t>
            </a:r>
            <a:r>
              <a:rPr lang="it-IT" sz="2600" dirty="0"/>
              <a:t> (study or </a:t>
            </a:r>
            <a:r>
              <a:rPr lang="it-IT" sz="2600" dirty="0" err="1"/>
              <a:t>traineeship</a:t>
            </a:r>
            <a:r>
              <a:rPr lang="it-IT" sz="2600" dirty="0"/>
              <a:t>) for a </a:t>
            </a:r>
            <a:r>
              <a:rPr lang="it-IT" sz="2600" dirty="0" err="1"/>
              <a:t>total</a:t>
            </a:r>
            <a:r>
              <a:rPr lang="it-IT" sz="2600" dirty="0"/>
              <a:t> </a:t>
            </a:r>
            <a:r>
              <a:rPr lang="it-IT" sz="2600" dirty="0" err="1"/>
              <a:t>period</a:t>
            </a:r>
            <a:r>
              <a:rPr lang="it-IT" sz="2600" dirty="0"/>
              <a:t> of 12 </a:t>
            </a:r>
            <a:r>
              <a:rPr lang="it-IT" sz="2600" dirty="0" err="1"/>
              <a:t>months</a:t>
            </a:r>
            <a:r>
              <a:rPr lang="it-IT" sz="2600" dirty="0"/>
              <a:t> </a:t>
            </a:r>
            <a:r>
              <a:rPr lang="it-IT" sz="2600" dirty="0" err="1"/>
              <a:t>including</a:t>
            </a:r>
            <a:r>
              <a:rPr lang="it-IT" sz="2600" dirty="0"/>
              <a:t> the Erasmus </a:t>
            </a:r>
            <a:r>
              <a:rPr lang="it-IT" sz="2600" dirty="0" err="1"/>
              <a:t>period</a:t>
            </a:r>
            <a:r>
              <a:rPr lang="it-IT" sz="2600" dirty="0"/>
              <a:t> </a:t>
            </a:r>
            <a:r>
              <a:rPr lang="it-IT" sz="2600" dirty="0" err="1"/>
              <a:t>applied</a:t>
            </a:r>
            <a:r>
              <a:rPr lang="it-IT" sz="2600" dirty="0"/>
              <a:t> for in A.Y 2024/2025.</a:t>
            </a:r>
          </a:p>
          <a:p>
            <a:pPr lvl="0" algn="just"/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139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1" y="24033"/>
            <a:ext cx="10515600" cy="1095508"/>
          </a:xfrm>
        </p:spPr>
        <p:txBody>
          <a:bodyPr/>
          <a:lstStyle/>
          <a:p>
            <a:pPr algn="ctr"/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Admission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903516" y="1318804"/>
            <a:ext cx="10515600" cy="4381499"/>
          </a:xfrm>
        </p:spPr>
        <p:txBody>
          <a:bodyPr/>
          <a:lstStyle/>
          <a:p>
            <a:pPr lvl="0" algn="just"/>
            <a:r>
              <a:rPr lang="it-IT" sz="2600" b="1" dirty="0" err="1">
                <a:solidFill>
                  <a:srgbClr val="1C5B9A"/>
                </a:solidFill>
                <a:latin typeface="Avenir Book"/>
              </a:rPr>
              <a:t>Participation</a:t>
            </a:r>
            <a:r>
              <a:rPr lang="it-IT" sz="2600" b="1" dirty="0">
                <a:solidFill>
                  <a:srgbClr val="1C5B9A"/>
                </a:solidFill>
                <a:latin typeface="Avenir Book"/>
              </a:rPr>
              <a:t> </a:t>
            </a:r>
            <a:r>
              <a:rPr lang="it-IT" sz="2600" b="1" dirty="0" err="1">
                <a:solidFill>
                  <a:srgbClr val="1C5B9A"/>
                </a:solidFill>
                <a:latin typeface="Avenir Book"/>
              </a:rPr>
              <a:t>requirements</a:t>
            </a:r>
            <a:endParaRPr lang="it-IT" sz="2600" b="1" dirty="0">
              <a:solidFill>
                <a:srgbClr val="1C5B9A"/>
              </a:solidFill>
              <a:latin typeface="Avenir Book"/>
            </a:endParaRPr>
          </a:p>
          <a:p>
            <a:pPr lvl="0" algn="just"/>
            <a:r>
              <a:rPr lang="it-IT" sz="2400" dirty="0"/>
              <a:t>Students </a:t>
            </a:r>
            <a:r>
              <a:rPr lang="it-IT" sz="2400" dirty="0" err="1"/>
              <a:t>enrolled</a:t>
            </a:r>
            <a:r>
              <a:rPr lang="it-IT" sz="2400" dirty="0"/>
              <a:t> in the 1st </a:t>
            </a:r>
            <a:r>
              <a:rPr lang="it-IT" sz="2400" dirty="0" err="1"/>
              <a:t>year</a:t>
            </a:r>
            <a:r>
              <a:rPr lang="it-IT" sz="2400" dirty="0"/>
              <a:t> of a </a:t>
            </a:r>
            <a:r>
              <a:rPr lang="it-IT" sz="2400" dirty="0" err="1"/>
              <a:t>Bachelor’s</a:t>
            </a:r>
            <a:r>
              <a:rPr lang="it-IT" sz="2400" dirty="0"/>
              <a:t> or </a:t>
            </a:r>
            <a:r>
              <a:rPr lang="it-IT" sz="2400" dirty="0" err="1"/>
              <a:t>Master’s</a:t>
            </a:r>
            <a:r>
              <a:rPr lang="it-IT" sz="2400" dirty="0"/>
              <a:t> degree </a:t>
            </a:r>
            <a:r>
              <a:rPr lang="it-IT" sz="2400" dirty="0" err="1"/>
              <a:t>course</a:t>
            </a:r>
            <a:r>
              <a:rPr lang="it-IT" sz="2400" dirty="0"/>
              <a:t> (</a:t>
            </a:r>
            <a:r>
              <a:rPr lang="it-IT" sz="2400" dirty="0" err="1"/>
              <a:t>admitted</a:t>
            </a:r>
            <a:r>
              <a:rPr lang="it-IT" sz="2400" dirty="0"/>
              <a:t> </a:t>
            </a:r>
            <a:r>
              <a:rPr lang="it-IT" sz="2400" dirty="0" err="1"/>
              <a:t>based</a:t>
            </a:r>
            <a:r>
              <a:rPr lang="it-IT" sz="2400" dirty="0"/>
              <a:t> on </a:t>
            </a:r>
            <a:r>
              <a:rPr lang="it-IT" sz="2400" dirty="0" err="1"/>
              <a:t>their</a:t>
            </a:r>
            <a:r>
              <a:rPr lang="it-IT" sz="2400" dirty="0"/>
              <a:t> </a:t>
            </a:r>
            <a:r>
              <a:rPr lang="it-IT" sz="2400" dirty="0" err="1"/>
              <a:t>previous</a:t>
            </a:r>
            <a:r>
              <a:rPr lang="it-IT" sz="2400" dirty="0"/>
              <a:t> </a:t>
            </a:r>
            <a:r>
              <a:rPr lang="it-IT" sz="2400" dirty="0" err="1"/>
              <a:t>career’s</a:t>
            </a:r>
            <a:r>
              <a:rPr lang="it-IT" sz="2400" dirty="0"/>
              <a:t> </a:t>
            </a:r>
            <a:r>
              <a:rPr lang="it-IT" sz="2400" dirty="0" err="1"/>
              <a:t>marks</a:t>
            </a:r>
            <a:r>
              <a:rPr lang="it-IT" sz="2400" dirty="0"/>
              <a:t>), </a:t>
            </a:r>
            <a:r>
              <a:rPr lang="it-IT" sz="2400" dirty="0" err="1"/>
              <a:t>will</a:t>
            </a:r>
            <a:r>
              <a:rPr lang="it-IT" sz="2400" dirty="0"/>
              <a:t> have to have </a:t>
            </a:r>
            <a:r>
              <a:rPr lang="it-IT" sz="2400" dirty="0" err="1"/>
              <a:t>achieved</a:t>
            </a:r>
            <a:r>
              <a:rPr lang="it-IT" sz="2400" dirty="0"/>
              <a:t> </a:t>
            </a:r>
            <a:r>
              <a:rPr lang="it-IT" sz="2400" dirty="0" err="1"/>
              <a:t>at</a:t>
            </a:r>
            <a:r>
              <a:rPr lang="it-IT" sz="2400" dirty="0"/>
              <a:t> </a:t>
            </a:r>
            <a:r>
              <a:rPr lang="it-IT" sz="2400" dirty="0" err="1"/>
              <a:t>least</a:t>
            </a:r>
            <a:r>
              <a:rPr lang="it-IT" sz="2400" dirty="0"/>
              <a:t> 18 CFU credits by </a:t>
            </a:r>
            <a:r>
              <a:rPr lang="it-IT" sz="2400" dirty="0" err="1"/>
              <a:t>July</a:t>
            </a:r>
            <a:r>
              <a:rPr lang="it-IT" sz="2400" dirty="0"/>
              <a:t> 30th, 2024. </a:t>
            </a:r>
          </a:p>
          <a:p>
            <a:pPr lvl="0" algn="just"/>
            <a:r>
              <a:rPr lang="it-IT" sz="2400" dirty="0"/>
              <a:t>International </a:t>
            </a:r>
            <a:r>
              <a:rPr lang="it-IT" sz="2400" dirty="0" err="1"/>
              <a:t>students</a:t>
            </a:r>
            <a:r>
              <a:rPr lang="it-IT" sz="2400" dirty="0"/>
              <a:t> </a:t>
            </a:r>
            <a:r>
              <a:rPr lang="it-IT" sz="2400" dirty="0" err="1"/>
              <a:t>who</a:t>
            </a:r>
            <a:r>
              <a:rPr lang="it-IT" sz="2400" dirty="0"/>
              <a:t> benefit of a </a:t>
            </a:r>
            <a:r>
              <a:rPr lang="it-IT" sz="2400" dirty="0" err="1"/>
              <a:t>Unibs</a:t>
            </a:r>
            <a:r>
              <a:rPr lang="it-IT" sz="2400" dirty="0"/>
              <a:t> or government </a:t>
            </a:r>
            <a:r>
              <a:rPr lang="it-IT" sz="2400" dirty="0" err="1"/>
              <a:t>scholarships</a:t>
            </a:r>
            <a:r>
              <a:rPr lang="it-IT" sz="2400" dirty="0"/>
              <a:t> to be </a:t>
            </a:r>
            <a:r>
              <a:rPr lang="it-IT" sz="2400" dirty="0" err="1"/>
              <a:t>enrolled</a:t>
            </a:r>
            <a:r>
              <a:rPr lang="it-IT" sz="2400" dirty="0"/>
              <a:t> in a </a:t>
            </a:r>
            <a:r>
              <a:rPr lang="it-IT" sz="2400" dirty="0" err="1"/>
              <a:t>Master’s</a:t>
            </a:r>
            <a:r>
              <a:rPr lang="it-IT" sz="2400" dirty="0"/>
              <a:t> degree </a:t>
            </a:r>
            <a:r>
              <a:rPr lang="it-IT" sz="2400" dirty="0" err="1"/>
              <a:t>taught</a:t>
            </a:r>
            <a:r>
              <a:rPr lang="it-IT" sz="2400" dirty="0"/>
              <a:t> in English </a:t>
            </a:r>
            <a:r>
              <a:rPr lang="it-IT" sz="2400" dirty="0" err="1"/>
              <a:t>will</a:t>
            </a:r>
            <a:r>
              <a:rPr lang="it-IT" sz="2400" dirty="0"/>
              <a:t> </a:t>
            </a:r>
            <a:r>
              <a:rPr lang="it-IT" sz="2400" dirty="0" err="1"/>
              <a:t>only</a:t>
            </a:r>
            <a:r>
              <a:rPr lang="it-IT" sz="2400" dirty="0"/>
              <a:t> be </a:t>
            </a:r>
            <a:r>
              <a:rPr lang="it-IT" sz="2400" dirty="0" err="1"/>
              <a:t>allowed</a:t>
            </a:r>
            <a:r>
              <a:rPr lang="it-IT" sz="2400" dirty="0"/>
              <a:t> to go </a:t>
            </a:r>
            <a:r>
              <a:rPr lang="it-IT" sz="2400" dirty="0" err="1"/>
              <a:t>abroad</a:t>
            </a:r>
            <a:r>
              <a:rPr lang="it-IT" sz="2400" dirty="0"/>
              <a:t> for 1 </a:t>
            </a:r>
            <a:r>
              <a:rPr lang="it-IT" sz="2400" dirty="0" err="1"/>
              <a:t>semester</a:t>
            </a:r>
            <a:r>
              <a:rPr lang="it-IT" sz="2400" dirty="0"/>
              <a:t>. </a:t>
            </a:r>
            <a:endParaRPr lang="it-IT" sz="2600" dirty="0"/>
          </a:p>
          <a:p>
            <a:pPr lvl="0" algn="just"/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81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8D7ACA-9F5D-4222-BCC2-5C864254E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Financial </a:t>
            </a:r>
            <a:r>
              <a:rPr lang="it-IT" dirty="0" err="1"/>
              <a:t>aspects</a:t>
            </a:r>
            <a:r>
              <a:rPr lang="it-IT" dirty="0"/>
              <a:t>: </a:t>
            </a:r>
            <a:r>
              <a:rPr lang="it-IT" dirty="0" err="1"/>
              <a:t>scholarship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932E44-9E08-4AF9-A53A-A0F3FF59DB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1" y="1341702"/>
            <a:ext cx="10515601" cy="366267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The Erasmus+ </a:t>
            </a:r>
            <a:r>
              <a:rPr lang="it-IT" dirty="0" err="1"/>
              <a:t>grant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of 250/300/350 EUR/</a:t>
            </a:r>
            <a:r>
              <a:rPr lang="it-IT" dirty="0" err="1"/>
              <a:t>month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the living cost in the country of </a:t>
            </a:r>
            <a:r>
              <a:rPr lang="it-IT" dirty="0" err="1"/>
              <a:t>destination</a:t>
            </a:r>
            <a:r>
              <a:rPr lang="it-IT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 err="1"/>
              <a:t>Unibs</a:t>
            </a:r>
            <a:r>
              <a:rPr lang="it-IT" dirty="0"/>
              <a:t> </a:t>
            </a:r>
            <a:r>
              <a:rPr lang="it-IT" dirty="0" err="1"/>
              <a:t>offers</a:t>
            </a:r>
            <a:r>
              <a:rPr lang="it-IT" dirty="0"/>
              <a:t> an </a:t>
            </a:r>
            <a:r>
              <a:rPr lang="it-IT" dirty="0" err="1"/>
              <a:t>additional</a:t>
            </a:r>
            <a:r>
              <a:rPr lang="it-IT" dirty="0"/>
              <a:t> </a:t>
            </a:r>
            <a:r>
              <a:rPr lang="it-IT" dirty="0" err="1"/>
              <a:t>scholarship</a:t>
            </a:r>
            <a:r>
              <a:rPr lang="it-IT" dirty="0"/>
              <a:t> to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participants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family </a:t>
            </a:r>
            <a:r>
              <a:rPr lang="it-IT" dirty="0" err="1"/>
              <a:t>income</a:t>
            </a:r>
            <a:r>
              <a:rPr lang="it-IT" dirty="0"/>
              <a:t> (ISEE 2023) of </a:t>
            </a:r>
            <a:r>
              <a:rPr lang="it-IT" dirty="0" err="1"/>
              <a:t>min</a:t>
            </a:r>
            <a:r>
              <a:rPr lang="it-IT" dirty="0"/>
              <a:t> 180,00 </a:t>
            </a:r>
            <a:r>
              <a:rPr lang="it-IT" dirty="0" err="1"/>
              <a:t>max</a:t>
            </a:r>
            <a:r>
              <a:rPr lang="it-IT" dirty="0"/>
              <a:t> 650,00 EUR/</a:t>
            </a:r>
            <a:r>
              <a:rPr lang="it-IT" dirty="0" err="1"/>
              <a:t>month</a:t>
            </a:r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85% of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grant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transferred</a:t>
            </a:r>
            <a:r>
              <a:rPr lang="it-IT" dirty="0"/>
              <a:t> after </a:t>
            </a:r>
            <a:r>
              <a:rPr lang="it-IT" dirty="0" err="1"/>
              <a:t>arrival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destination</a:t>
            </a:r>
            <a:r>
              <a:rPr lang="it-IT" dirty="0"/>
              <a:t>, the </a:t>
            </a:r>
            <a:r>
              <a:rPr lang="it-IT" dirty="0" err="1"/>
              <a:t>remaining</a:t>
            </a:r>
            <a:r>
              <a:rPr lang="it-IT" dirty="0"/>
              <a:t> after the </a:t>
            </a:r>
            <a:r>
              <a:rPr lang="it-IT" dirty="0" err="1"/>
              <a:t>student’s</a:t>
            </a:r>
            <a:r>
              <a:rPr lang="it-IT" dirty="0"/>
              <a:t> </a:t>
            </a:r>
            <a:r>
              <a:rPr lang="it-IT" dirty="0" err="1"/>
              <a:t>return</a:t>
            </a:r>
            <a:r>
              <a:rPr lang="it-IT" dirty="0"/>
              <a:t> to UNIBS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The </a:t>
            </a:r>
            <a:r>
              <a:rPr lang="it-IT" dirty="0" err="1"/>
              <a:t>students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are </a:t>
            </a:r>
            <a:r>
              <a:rPr lang="it-IT" dirty="0" err="1"/>
              <a:t>benefiting</a:t>
            </a:r>
            <a:r>
              <a:rPr lang="it-IT" dirty="0"/>
              <a:t> from the DSU </a:t>
            </a:r>
            <a:r>
              <a:rPr lang="it-IT" dirty="0" err="1"/>
              <a:t>scholarship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keep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abroad</a:t>
            </a:r>
            <a:r>
              <a:rPr lang="it-IT" dirty="0"/>
              <a:t> with an </a:t>
            </a:r>
            <a:r>
              <a:rPr lang="it-IT" dirty="0" err="1"/>
              <a:t>increase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off-campus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Students </a:t>
            </a:r>
            <a:r>
              <a:rPr lang="it-IT" dirty="0" err="1"/>
              <a:t>benefiting</a:t>
            </a:r>
            <a:r>
              <a:rPr lang="it-IT" dirty="0"/>
              <a:t> from free </a:t>
            </a:r>
            <a:r>
              <a:rPr lang="it-IT" dirty="0" err="1"/>
              <a:t>meals</a:t>
            </a:r>
            <a:r>
              <a:rPr lang="it-IT" dirty="0"/>
              <a:t> from the DSU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get</a:t>
            </a:r>
            <a:r>
              <a:rPr lang="it-IT" dirty="0"/>
              <a:t> an </a:t>
            </a:r>
            <a:r>
              <a:rPr lang="it-IT" dirty="0" err="1"/>
              <a:t>additional</a:t>
            </a:r>
            <a:r>
              <a:rPr lang="it-IT" dirty="0"/>
              <a:t> </a:t>
            </a:r>
            <a:r>
              <a:rPr lang="it-IT" dirty="0" err="1"/>
              <a:t>amount</a:t>
            </a:r>
            <a:r>
              <a:rPr lang="it-IT" dirty="0"/>
              <a:t> of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. </a:t>
            </a:r>
          </a:p>
          <a:p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346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ATTENTION!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type="body" sz="quarter" idx="12"/>
          </p:nvPr>
        </p:nvSpPr>
        <p:spPr>
          <a:xfrm>
            <a:off x="838201" y="1517574"/>
            <a:ext cx="10515601" cy="3570240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In </a:t>
            </a:r>
            <a:r>
              <a:rPr lang="it-IT" dirty="0" err="1"/>
              <a:t>order</a:t>
            </a:r>
            <a:r>
              <a:rPr lang="it-IT" dirty="0"/>
              <a:t> to </a:t>
            </a:r>
            <a:r>
              <a:rPr lang="it-IT" dirty="0" err="1"/>
              <a:t>keep</a:t>
            </a:r>
            <a:r>
              <a:rPr lang="it-IT" dirty="0"/>
              <a:t> the </a:t>
            </a:r>
            <a:r>
              <a:rPr lang="it-IT" dirty="0" err="1"/>
              <a:t>scholarship</a:t>
            </a:r>
            <a:r>
              <a:rPr lang="it-IT" dirty="0"/>
              <a:t>, </a:t>
            </a:r>
            <a:r>
              <a:rPr lang="it-IT" dirty="0" err="1"/>
              <a:t>upon</a:t>
            </a:r>
            <a:r>
              <a:rPr lang="it-IT" dirty="0"/>
              <a:t> </a:t>
            </a:r>
            <a:r>
              <a:rPr lang="it-IT" dirty="0" err="1"/>
              <a:t>return</a:t>
            </a:r>
            <a:r>
              <a:rPr lang="it-IT" dirty="0"/>
              <a:t> </a:t>
            </a:r>
            <a:r>
              <a:rPr lang="it-IT" dirty="0" err="1"/>
              <a:t>students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 to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obtained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least</a:t>
            </a:r>
            <a:r>
              <a:rPr lang="it-IT" dirty="0"/>
              <a:t> 12 ECTS per </a:t>
            </a:r>
            <a:r>
              <a:rPr lang="it-IT" dirty="0" err="1"/>
              <a:t>mobility</a:t>
            </a:r>
            <a:r>
              <a:rPr lang="it-IT" dirty="0"/>
              <a:t> </a:t>
            </a:r>
            <a:r>
              <a:rPr lang="it-IT" dirty="0" err="1"/>
              <a:t>semester</a:t>
            </a:r>
            <a:r>
              <a:rPr lang="it-IT" dirty="0"/>
              <a:t> (=24 ECTS for 1-year-mobility).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to be ECTS from the study plan (</a:t>
            </a:r>
            <a:r>
              <a:rPr lang="it-IT" dirty="0" err="1"/>
              <a:t>curricular</a:t>
            </a:r>
            <a:r>
              <a:rPr lang="it-IT" dirty="0"/>
              <a:t>) and of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 in </a:t>
            </a:r>
            <a:r>
              <a:rPr lang="it-IT" dirty="0" err="1"/>
              <a:t>which</a:t>
            </a:r>
            <a:r>
              <a:rPr lang="it-IT" dirty="0"/>
              <a:t> the </a:t>
            </a:r>
            <a:r>
              <a:rPr lang="it-IT" dirty="0" err="1"/>
              <a:t>mobility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carried</a:t>
            </a:r>
            <a:r>
              <a:rPr lang="it-IT" dirty="0"/>
              <a:t> out. </a:t>
            </a:r>
          </a:p>
          <a:p>
            <a:pPr algn="just"/>
            <a:r>
              <a:rPr lang="it-IT" dirty="0"/>
              <a:t>For </a:t>
            </a:r>
            <a:r>
              <a:rPr lang="it-IT" dirty="0" err="1"/>
              <a:t>example</a:t>
            </a:r>
            <a:r>
              <a:rPr lang="it-IT" dirty="0"/>
              <a:t>: </a:t>
            </a:r>
            <a:r>
              <a:rPr lang="it-IT" dirty="0" err="1"/>
              <a:t>student</a:t>
            </a:r>
            <a:r>
              <a:rPr lang="it-IT" dirty="0"/>
              <a:t> </a:t>
            </a:r>
            <a:r>
              <a:rPr lang="it-IT" dirty="0" err="1"/>
              <a:t>going</a:t>
            </a:r>
            <a:r>
              <a:rPr lang="it-IT" dirty="0"/>
              <a:t> </a:t>
            </a:r>
            <a:r>
              <a:rPr lang="it-IT" dirty="0" err="1"/>
              <a:t>abroad</a:t>
            </a:r>
            <a:r>
              <a:rPr lang="it-IT" dirty="0"/>
              <a:t> in the second </a:t>
            </a:r>
            <a:r>
              <a:rPr lang="it-IT" dirty="0" err="1"/>
              <a:t>year</a:t>
            </a:r>
            <a:r>
              <a:rPr lang="it-IT" dirty="0"/>
              <a:t> of the </a:t>
            </a:r>
            <a:r>
              <a:rPr lang="it-IT" dirty="0" err="1"/>
              <a:t>master’s</a:t>
            </a:r>
            <a:r>
              <a:rPr lang="it-IT" dirty="0"/>
              <a:t> degree,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to come back with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least</a:t>
            </a:r>
            <a:r>
              <a:rPr lang="it-IT" dirty="0"/>
              <a:t> 12 ECTS of the study plan of the second </a:t>
            </a:r>
            <a:r>
              <a:rPr lang="it-IT" dirty="0" err="1"/>
              <a:t>year</a:t>
            </a:r>
            <a:r>
              <a:rPr lang="it-IT" dirty="0"/>
              <a:t>. ECTS credits of the first </a:t>
            </a:r>
            <a:r>
              <a:rPr lang="it-IT" dirty="0" err="1"/>
              <a:t>year</a:t>
            </a:r>
            <a:r>
              <a:rPr lang="it-IT" dirty="0"/>
              <a:t> </a:t>
            </a:r>
            <a:r>
              <a:rPr lang="it-IT" dirty="0" err="1"/>
              <a:t>taken</a:t>
            </a:r>
            <a:r>
              <a:rPr lang="it-IT" dirty="0"/>
              <a:t> </a:t>
            </a:r>
            <a:r>
              <a:rPr lang="it-IT" dirty="0" err="1"/>
              <a:t>abroad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count</a:t>
            </a:r>
            <a:r>
              <a:rPr lang="it-IT" dirty="0"/>
              <a:t>. </a:t>
            </a:r>
          </a:p>
          <a:p>
            <a:pPr algn="just"/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59" y="6142316"/>
            <a:ext cx="2023759" cy="60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04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2"/>
          </p:nvPr>
        </p:nvSpPr>
        <p:spPr>
          <a:xfrm>
            <a:off x="838200" y="1626870"/>
            <a:ext cx="10515601" cy="4247972"/>
          </a:xfrm>
        </p:spPr>
        <p:txBody>
          <a:bodyPr/>
          <a:lstStyle/>
          <a:p>
            <a:pPr algn="just"/>
            <a:r>
              <a:rPr lang="it-IT" sz="2600" b="1" dirty="0" err="1">
                <a:solidFill>
                  <a:srgbClr val="1C5B9A"/>
                </a:solidFill>
                <a:latin typeface="Avenir Book"/>
              </a:rPr>
              <a:t>Choosing</a:t>
            </a:r>
            <a:r>
              <a:rPr lang="it-IT" sz="2600" b="1" dirty="0">
                <a:solidFill>
                  <a:srgbClr val="1C5B9A"/>
                </a:solidFill>
                <a:latin typeface="Avenir Book"/>
              </a:rPr>
              <a:t> a </a:t>
            </a:r>
            <a:r>
              <a:rPr lang="it-IT" sz="2600" b="1" dirty="0" err="1">
                <a:solidFill>
                  <a:srgbClr val="1C5B9A"/>
                </a:solidFill>
                <a:latin typeface="Avenir Book"/>
              </a:rPr>
              <a:t>destination</a:t>
            </a:r>
            <a:r>
              <a:rPr lang="it-IT" sz="2600" b="1" dirty="0">
                <a:solidFill>
                  <a:srgbClr val="1C5B9A"/>
                </a:solidFill>
                <a:latin typeface="Avenir Book"/>
              </a:rPr>
              <a:t>/1</a:t>
            </a:r>
          </a:p>
          <a:p>
            <a:pPr algn="just"/>
            <a:r>
              <a:rPr lang="it-IT" sz="2600" dirty="0"/>
              <a:t>Read </a:t>
            </a:r>
            <a:r>
              <a:rPr lang="it-IT" sz="2600" dirty="0">
                <a:hlinkClick r:id="rId2"/>
              </a:rPr>
              <a:t>the guide </a:t>
            </a:r>
            <a:r>
              <a:rPr lang="it-IT" sz="2600" dirty="0"/>
              <a:t>on the </a:t>
            </a:r>
            <a:r>
              <a:rPr lang="it-IT" sz="2600" dirty="0" err="1"/>
              <a:t>destination</a:t>
            </a:r>
            <a:r>
              <a:rPr lang="it-IT" sz="2600" dirty="0"/>
              <a:t> </a:t>
            </a:r>
            <a:r>
              <a:rPr lang="it-IT" sz="2600" dirty="0" err="1"/>
              <a:t>webpage</a:t>
            </a:r>
            <a:r>
              <a:rPr lang="it-IT" sz="2600" dirty="0"/>
              <a:t>, </a:t>
            </a:r>
            <a:r>
              <a:rPr lang="it-IT" sz="2600" dirty="0" err="1"/>
              <a:t>then</a:t>
            </a:r>
            <a:r>
              <a:rPr lang="it-IT" sz="2600" dirty="0"/>
              <a:t> filter: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Macroarea (Engineering/Medicine/</a:t>
            </a:r>
            <a:r>
              <a:rPr lang="it-IT" sz="2600" dirty="0" err="1"/>
              <a:t>Economics</a:t>
            </a:r>
            <a:r>
              <a:rPr lang="it-IT" sz="2600" dirty="0"/>
              <a:t>/</a:t>
            </a:r>
            <a:r>
              <a:rPr lang="it-IT" sz="2600" dirty="0" err="1"/>
              <a:t>Law</a:t>
            </a:r>
            <a:r>
              <a:rPr lang="it-IT" sz="2600" dirty="0"/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Livello (Triennale, Magistrale)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ISCED code of your degree </a:t>
            </a:r>
            <a:r>
              <a:rPr lang="it-IT" sz="2600" dirty="0" err="1"/>
              <a:t>course</a:t>
            </a:r>
            <a:r>
              <a:rPr lang="it-IT" sz="2600" dirty="0"/>
              <a:t>; </a:t>
            </a:r>
          </a:p>
          <a:p>
            <a:pPr algn="just"/>
            <a:r>
              <a:rPr lang="it-IT" sz="2000" dirty="0"/>
              <a:t>Management </a:t>
            </a:r>
            <a:r>
              <a:rPr lang="it-IT" sz="2000" dirty="0" err="1"/>
              <a:t>students</a:t>
            </a:r>
            <a:r>
              <a:rPr lang="it-IT" sz="2000" dirty="0"/>
              <a:t>: </a:t>
            </a:r>
            <a:r>
              <a:rPr lang="it-IT" sz="2000" dirty="0" err="1"/>
              <a:t>potentially</a:t>
            </a:r>
            <a:r>
              <a:rPr lang="it-IT" sz="2000" dirty="0"/>
              <a:t> </a:t>
            </a:r>
            <a:r>
              <a:rPr lang="it-IT" sz="2000" dirty="0" err="1"/>
              <a:t>all</a:t>
            </a:r>
            <a:r>
              <a:rPr lang="it-IT" sz="2000" dirty="0"/>
              <a:t> </a:t>
            </a:r>
            <a:r>
              <a:rPr lang="it-IT" sz="2000" dirty="0" err="1"/>
              <a:t>destinations</a:t>
            </a:r>
            <a:r>
              <a:rPr lang="it-IT" sz="2000" dirty="0"/>
              <a:t> are </a:t>
            </a:r>
            <a:r>
              <a:rPr lang="it-IT" sz="2000" dirty="0" err="1"/>
              <a:t>viable</a:t>
            </a:r>
            <a:r>
              <a:rPr lang="it-IT" sz="2000" dirty="0"/>
              <a:t> for you, </a:t>
            </a:r>
            <a:r>
              <a:rPr lang="it-IT" sz="2000" dirty="0" err="1"/>
              <a:t>but</a:t>
            </a:r>
            <a:r>
              <a:rPr lang="it-IT" sz="2000" dirty="0"/>
              <a:t> you </a:t>
            </a:r>
            <a:r>
              <a:rPr lang="it-IT" sz="2000" dirty="0" err="1"/>
              <a:t>need</a:t>
            </a:r>
            <a:r>
              <a:rPr lang="it-IT" sz="2000" dirty="0"/>
              <a:t> to check the </a:t>
            </a:r>
            <a:r>
              <a:rPr lang="it-IT" sz="2000" dirty="0" err="1"/>
              <a:t>actual</a:t>
            </a:r>
            <a:r>
              <a:rPr lang="it-IT" sz="2000" dirty="0"/>
              <a:t> </a:t>
            </a:r>
            <a:r>
              <a:rPr lang="it-IT" sz="2000" dirty="0" err="1"/>
              <a:t>availability</a:t>
            </a:r>
            <a:r>
              <a:rPr lang="it-IT" sz="2000" dirty="0"/>
              <a:t> of </a:t>
            </a:r>
            <a:r>
              <a:rPr lang="it-IT" sz="2000" dirty="0" err="1"/>
              <a:t>courses</a:t>
            </a:r>
            <a:r>
              <a:rPr lang="it-IT" sz="2000" dirty="0"/>
              <a:t> matching </a:t>
            </a:r>
            <a:r>
              <a:rPr lang="it-IT" sz="2000" dirty="0" err="1"/>
              <a:t>your</a:t>
            </a:r>
            <a:r>
              <a:rPr lang="it-IT" sz="2000" dirty="0"/>
              <a:t> study plan (and the </a:t>
            </a:r>
            <a:r>
              <a:rPr lang="it-IT" sz="2000" dirty="0" err="1"/>
              <a:t>level</a:t>
            </a:r>
            <a:r>
              <a:rPr lang="it-IT" sz="2000" dirty="0"/>
              <a:t> LM = </a:t>
            </a:r>
            <a:r>
              <a:rPr lang="it-IT" sz="2000" dirty="0" err="1"/>
              <a:t>master’s</a:t>
            </a:r>
            <a:r>
              <a:rPr lang="it-IT" sz="2000" dirty="0"/>
              <a:t> degree)</a:t>
            </a:r>
          </a:p>
          <a:p>
            <a:pPr algn="just"/>
            <a:r>
              <a:rPr lang="it-IT" sz="2000" dirty="0"/>
              <a:t>Engineering </a:t>
            </a:r>
            <a:r>
              <a:rPr lang="it-IT" sz="2000" dirty="0" err="1"/>
              <a:t>students</a:t>
            </a:r>
            <a:r>
              <a:rPr lang="it-IT" sz="2000" dirty="0"/>
              <a:t>: you </a:t>
            </a:r>
            <a:r>
              <a:rPr lang="it-IT" sz="2000" dirty="0" err="1"/>
              <a:t>need</a:t>
            </a:r>
            <a:r>
              <a:rPr lang="it-IT" sz="2000" dirty="0"/>
              <a:t> to filter the agreement </a:t>
            </a:r>
            <a:r>
              <a:rPr lang="it-IT" sz="2000" dirty="0" err="1"/>
              <a:t>webpage</a:t>
            </a:r>
            <a:r>
              <a:rPr lang="it-IT" sz="2000" dirty="0"/>
              <a:t> </a:t>
            </a:r>
            <a:r>
              <a:rPr lang="it-IT" sz="2000" dirty="0" err="1"/>
              <a:t>based</a:t>
            </a:r>
            <a:r>
              <a:rPr lang="it-IT" sz="2000" dirty="0"/>
              <a:t> on the ISCED code </a:t>
            </a:r>
            <a:r>
              <a:rPr lang="it-IT" sz="2000" dirty="0" err="1"/>
              <a:t>assigned</a:t>
            </a:r>
            <a:r>
              <a:rPr lang="it-IT" sz="2000" dirty="0"/>
              <a:t> to </a:t>
            </a:r>
            <a:r>
              <a:rPr lang="it-IT" sz="2000" dirty="0" err="1"/>
              <a:t>your</a:t>
            </a:r>
            <a:r>
              <a:rPr lang="it-IT" sz="2000" dirty="0"/>
              <a:t> study </a:t>
            </a:r>
            <a:r>
              <a:rPr lang="it-IT" sz="2000" dirty="0" err="1"/>
              <a:t>course</a:t>
            </a:r>
            <a:r>
              <a:rPr lang="it-IT" sz="2000" dirty="0"/>
              <a:t> and for the study </a:t>
            </a:r>
            <a:r>
              <a:rPr lang="it-IT" sz="2000" dirty="0" err="1"/>
              <a:t>level</a:t>
            </a:r>
            <a:r>
              <a:rPr lang="it-IT" sz="2000" dirty="0"/>
              <a:t> (LM= </a:t>
            </a:r>
            <a:r>
              <a:rPr lang="it-IT" sz="2000" dirty="0" err="1"/>
              <a:t>Master’s</a:t>
            </a:r>
            <a:r>
              <a:rPr lang="it-IT" sz="2000" dirty="0"/>
              <a:t> degree)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542" y="6023444"/>
            <a:ext cx="2023759" cy="602727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6A4A1C17-8E02-41C8-A81C-DD76AB9C7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2275"/>
            <a:ext cx="10515600" cy="674688"/>
          </a:xfrm>
        </p:spPr>
        <p:txBody>
          <a:bodyPr/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8695477"/>
      </p:ext>
    </p:extLst>
  </p:cSld>
  <p:clrMapOvr>
    <a:masterClrMapping/>
  </p:clrMapOvr>
</p:sld>
</file>

<file path=ppt/theme/theme1.xml><?xml version="1.0" encoding="utf-8"?>
<a:theme xmlns:a="http://schemas.openxmlformats.org/drawingml/2006/main" name="Unib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1" id="{4CDB02D5-E6D0-F54B-BCC6-9872C913BA62}" vid="{392E33C3-49CF-1A41-B037-DA1E5C6E2FD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ITA_Modello-Slide-Unibs-16_9 Widescreen</Template>
  <TotalTime>3579</TotalTime>
  <Words>1560</Words>
  <Application>Microsoft Office PowerPoint</Application>
  <PresentationFormat>Widescreen</PresentationFormat>
  <Paragraphs>120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6" baseType="lpstr">
      <vt:lpstr>Arial</vt:lpstr>
      <vt:lpstr>Avenir Book</vt:lpstr>
      <vt:lpstr>Avenir Medium</vt:lpstr>
      <vt:lpstr>Calibri</vt:lpstr>
      <vt:lpstr>Unibs</vt:lpstr>
      <vt:lpstr>Presentazione standard di PowerPoint</vt:lpstr>
      <vt:lpstr> Erasmus+Programme</vt:lpstr>
      <vt:lpstr> Erasmus+ call</vt:lpstr>
      <vt:lpstr>Admission criteria for international students</vt:lpstr>
      <vt:lpstr>Admission criteria</vt:lpstr>
      <vt:lpstr>Admission criteria</vt:lpstr>
      <vt:lpstr>Financial aspects: scholarship</vt:lpstr>
      <vt:lpstr>ATTENTION!</vt:lpstr>
      <vt:lpstr>How to apply </vt:lpstr>
      <vt:lpstr>How to apply</vt:lpstr>
      <vt:lpstr>Language competences </vt:lpstr>
      <vt:lpstr>How to apply</vt:lpstr>
      <vt:lpstr>Score calculation</vt:lpstr>
      <vt:lpstr>Ranking lists and destination assignment</vt:lpstr>
      <vt:lpstr> ATTENTION!</vt:lpstr>
      <vt:lpstr>The study plan abroad</vt:lpstr>
      <vt:lpstr>Erasmus for Thesis research  abroad </vt:lpstr>
      <vt:lpstr>MSc Management- International Business  Double degree programmes</vt:lpstr>
      <vt:lpstr>Timeline</vt:lpstr>
      <vt:lpstr>Next meetings</vt:lpstr>
      <vt:lpstr>CONTACTS UOC Mobilità Internazionale Studenti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 Docchio</dc:creator>
  <cp:lastModifiedBy>Aiko TERAO</cp:lastModifiedBy>
  <cp:revision>140</cp:revision>
  <dcterms:created xsi:type="dcterms:W3CDTF">2017-09-14T13:27:04Z</dcterms:created>
  <dcterms:modified xsi:type="dcterms:W3CDTF">2024-01-04T14:15:02Z</dcterms:modified>
</cp:coreProperties>
</file>