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58" r:id="rId5"/>
    <p:sldId id="259" r:id="rId6"/>
    <p:sldId id="260" r:id="rId7"/>
    <p:sldId id="272" r:id="rId8"/>
    <p:sldId id="263" r:id="rId9"/>
    <p:sldId id="264" r:id="rId10"/>
    <p:sldId id="273" r:id="rId11"/>
    <p:sldId id="265" r:id="rId12"/>
    <p:sldId id="278" r:id="rId13"/>
    <p:sldId id="274" r:id="rId14"/>
    <p:sldId id="275" r:id="rId15"/>
    <p:sldId id="277" r:id="rId16"/>
    <p:sldId id="266" r:id="rId17"/>
    <p:sldId id="267" r:id="rId18"/>
    <p:sldId id="270" r:id="rId19"/>
    <p:sldId id="276" r:id="rId20"/>
    <p:sldId id="268" r:id="rId21"/>
  </p:sldIdLst>
  <p:sldSz cx="9144000" cy="6858000" type="screen4x3"/>
  <p:notesSz cx="6742113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wzoU0RcjXvtp1rt8deqnRrduH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9525" y="0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82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142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03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10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674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769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19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71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78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674690" y="4751389"/>
            <a:ext cx="5392737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:notes"/>
          <p:cNvSpPr txBox="1">
            <a:spLocks noGrp="1"/>
          </p:cNvSpPr>
          <p:nvPr>
            <p:ph type="sldNum" idx="12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0" y="3040303"/>
            <a:ext cx="9144000" cy="77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4400"/>
              <a:buFont typeface="Avenir"/>
              <a:buNone/>
              <a:defRPr sz="4400" b="0" i="0">
                <a:solidFill>
                  <a:srgbClr val="1C5B9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0" y="4529469"/>
            <a:ext cx="9218428" cy="125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  <a:defRPr sz="2400" b="0" i="0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7328" y="0"/>
            <a:ext cx="1609344" cy="252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7208" y="0"/>
            <a:ext cx="2526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4000"/>
              <a:buFont typeface="Avenir"/>
              <a:buNone/>
              <a:defRPr sz="4000" b="0" i="0">
                <a:solidFill>
                  <a:srgbClr val="1C5B9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628650" y="1955800"/>
            <a:ext cx="7886700" cy="317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Char char="•"/>
              <a:defRPr b="0" i="0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Char char="•"/>
              <a:defRPr b="0" i="0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Char char="•"/>
              <a:defRPr b="0" i="0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 b="0" i="0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Char char="•"/>
              <a:defRPr b="0" i="0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5778000"/>
            <a:ext cx="69037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lendari.unibs.it/PortaleStudenti/index.php?view=home&amp;include=homepage&amp;_lang=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3.unibs.it/ListaAppelliOfferta.d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zi.didattici.economia@unibs.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dattica-dicatam-dii-dimi@unibs.it" TargetMode="External"/><Relationship Id="rId5" Type="http://schemas.openxmlformats.org/officeDocument/2006/relationships/hyperlink" Target="mailto:didattica-ciclounico-med@unibs.it" TargetMode="External"/><Relationship Id="rId4" Type="http://schemas.openxmlformats.org/officeDocument/2006/relationships/hyperlink" Target="mailto:servizididattici.digi@unibs.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s.it/en/university/organisation/language-teaching-centre-cla/language-training-students/italiano-stranieri-universitari/corsi-di-lingua-italiana-studenti-internazional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bs.it/en/open-bad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s.it/it/internazionale/incoming-exchange/incoming-student-des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francesco.gringoli@unibs.it" TargetMode="External"/><Relationship Id="rId13" Type="http://schemas.openxmlformats.org/officeDocument/2006/relationships/hyperlink" Target="mailto:silvia.rossini@unibs.it" TargetMode="External"/><Relationship Id="rId3" Type="http://schemas.openxmlformats.org/officeDocument/2006/relationships/notesSlide" Target="../notesSlides/notesSlide18.xml"/><Relationship Id="rId7" Type="http://schemas.openxmlformats.org/officeDocument/2006/relationships/hyperlink" Target="mailto:stefano.rebay@unibs.it" TargetMode="External"/><Relationship Id="rId12" Type="http://schemas.openxmlformats.org/officeDocument/2006/relationships/hyperlink" Target="mailto:arianna.gnutti@unibs.i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roberto.ranzi@unibs.it" TargetMode="External"/><Relationship Id="rId11" Type="http://schemas.openxmlformats.org/officeDocument/2006/relationships/hyperlink" Target="mailto:corrado.paganelli@unibs.it" TargetMode="External"/><Relationship Id="rId5" Type="http://schemas.openxmlformats.org/officeDocument/2006/relationships/hyperlink" Target="mailto:luca.passanante@unibs.it" TargetMode="External"/><Relationship Id="rId10" Type="http://schemas.openxmlformats.org/officeDocument/2006/relationships/hyperlink" Target="mailto:giovanni.legnani@unibs.it" TargetMode="External"/><Relationship Id="rId4" Type="http://schemas.openxmlformats.org/officeDocument/2006/relationships/hyperlink" Target="mailto:ruth.dominguez@unibs.it" TargetMode="External"/><Relationship Id="rId9" Type="http://schemas.openxmlformats.org/officeDocument/2006/relationships/hyperlink" Target="mailto:antonio.visioli@unibs.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forms.gle/81UcdhgswrcSMnmP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.incoming@unibs.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s.it/it/internazionale/incoming-exchange/incoming-student-des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s.it/it/internazionale/incoming-exchange/incoming-student-des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"/>
          <p:cNvSpPr txBox="1">
            <a:spLocks noGrp="1"/>
          </p:cNvSpPr>
          <p:nvPr>
            <p:ph type="ctrTitle"/>
          </p:nvPr>
        </p:nvSpPr>
        <p:spPr>
          <a:xfrm>
            <a:off x="0" y="3554330"/>
            <a:ext cx="9144000" cy="96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Erasmus Incoming Students</a:t>
            </a:r>
            <a:b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INFORMATIVE MEETING</a:t>
            </a:r>
            <a:br>
              <a:rPr lang="it-IT" sz="1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r>
              <a:rPr lang="it-IT" sz="1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it-IT" sz="1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2023/24</a:t>
            </a:r>
            <a:br>
              <a:rPr lang="it-IT" sz="1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r>
              <a:rPr lang="it-IT" sz="1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13th 2024</a:t>
            </a:r>
            <a:endParaRPr sz="36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6493" y="5273884"/>
            <a:ext cx="3351014" cy="68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94E5B5-42D4-44CE-A828-338B2D7CB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32" y="1938038"/>
            <a:ext cx="8238136" cy="2856147"/>
          </a:xfrm>
          <a:prstGeom prst="rect">
            <a:avLst/>
          </a:prstGeom>
        </p:spPr>
      </p:pic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378069" y="365126"/>
            <a:ext cx="8458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2F5496"/>
              </a:buClr>
              <a:buSzPts val="3600"/>
            </a:pPr>
            <a: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Classes </a:t>
            </a: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timetable</a:t>
            </a:r>
            <a:b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calendari.unibs.it/</a:t>
            </a:r>
            <a:r>
              <a:rPr lang="it-IT" sz="31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PortaleStudenti</a:t>
            </a:r>
            <a:r>
              <a:rPr lang="it-IT" sz="31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/</a:t>
            </a:r>
            <a:br>
              <a:rPr lang="it-IT" sz="3600" dirty="0">
                <a:latin typeface="Calibri"/>
                <a:ea typeface="Calibri"/>
                <a:cs typeface="Calibri"/>
                <a:sym typeface="Calibri"/>
              </a:rPr>
            </a:b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628650" y="1415562"/>
            <a:ext cx="7886700" cy="507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Technically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can start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attending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classes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soon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semester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begins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Check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schedule and start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attending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professor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inform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the online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moodle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to download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study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materials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5000"/>
              <a:buNone/>
            </a:pPr>
            <a:endParaRPr sz="5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None/>
            </a:pPr>
            <a:endParaRPr dirty="0"/>
          </a:p>
        </p:txBody>
      </p:sp>
      <p:sp>
        <p:nvSpPr>
          <p:cNvPr id="77" name="Google Shape;77;p7"/>
          <p:cNvSpPr/>
          <p:nvPr/>
        </p:nvSpPr>
        <p:spPr>
          <a:xfrm>
            <a:off x="914001" y="2779616"/>
            <a:ext cx="1652954" cy="116937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7;p7">
            <a:extLst>
              <a:ext uri="{FF2B5EF4-FFF2-40B4-BE49-F238E27FC236}">
                <a16:creationId xmlns:a16="http://schemas.microsoft.com/office/drawing/2014/main" id="{04C22358-AA6D-48AF-8CEE-B7762AB8850C}"/>
              </a:ext>
            </a:extLst>
          </p:cNvPr>
          <p:cNvSpPr/>
          <p:nvPr/>
        </p:nvSpPr>
        <p:spPr>
          <a:xfrm>
            <a:off x="6950255" y="2844311"/>
            <a:ext cx="1652954" cy="1169377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1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29712" y="652101"/>
            <a:ext cx="7886700" cy="98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>
                <a:latin typeface="Calibri"/>
                <a:ea typeface="Calibri"/>
                <a:cs typeface="Calibri"/>
                <a:sym typeface="Calibri"/>
              </a:rPr>
              <a:t>Taking exams at Unibs</a:t>
            </a:r>
            <a:br>
              <a:rPr lang="it-IT" sz="3600" b="1">
                <a:latin typeface="Calibri"/>
                <a:ea typeface="Calibri"/>
                <a:cs typeface="Calibri"/>
                <a:sym typeface="Calibri"/>
              </a:rPr>
            </a:b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1371600" y="1438183"/>
            <a:ext cx="7111220" cy="490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en-US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Booking the exams is </a:t>
            </a:r>
            <a:r>
              <a:rPr lang="en-US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mandatory!</a:t>
            </a:r>
            <a:br>
              <a:rPr lang="en-US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(20 days up to 5 days before the exam date)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endParaRPr lang="en-US" sz="2000" b="1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 can find the </a:t>
            </a:r>
            <a:r>
              <a:rPr lang="en-US" sz="20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available calls </a:t>
            </a:r>
            <a:r>
              <a:rPr lang="en-US" sz="20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on our website/personal page.</a:t>
            </a:r>
            <a:endParaRPr lang="en-US" sz="2000" b="1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</a:pPr>
            <a:endParaRPr lang="it-IT" sz="200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</a:pP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How to </a:t>
            </a:r>
            <a:r>
              <a:rPr lang="it-IT" sz="20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register</a:t>
            </a: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it-IT" sz="20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personal page: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Char char="•"/>
            </a:pP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open the </a:t>
            </a:r>
            <a:r>
              <a:rPr lang="it-IT" sz="20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it-IT" sz="20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0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Char char="•"/>
            </a:pPr>
            <a:r>
              <a:rPr lang="it-IT" sz="20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in the survey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Char char="•"/>
            </a:pP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give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privacy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consent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000" i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consensi privacy 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in the menu on page)</a:t>
            </a:r>
            <a:endParaRPr sz="2000" b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Char char="•"/>
            </a:pPr>
            <a:r>
              <a:rPr lang="it-IT" sz="20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book the </a:t>
            </a:r>
            <a:r>
              <a:rPr lang="it-IT" sz="20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endParaRPr lang="it-IT" sz="2000" b="0" i="0" dirty="0">
              <a:solidFill>
                <a:srgbClr val="4D4D4C"/>
              </a:solidFill>
              <a:latin typeface="Calibri"/>
              <a:ea typeface="Avenir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won’t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allowed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to take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Late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allowed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The International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Office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can’t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book the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r>
              <a:rPr lang="it-IT" sz="20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20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 sz="2000" b="1" dirty="0"/>
          </a:p>
          <a:p>
            <a: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endParaRPr sz="2400" b="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29712" y="652101"/>
            <a:ext cx="7886700" cy="98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>
                <a:latin typeface="Calibri"/>
                <a:ea typeface="Calibri"/>
                <a:cs typeface="Calibri"/>
                <a:sym typeface="Calibri"/>
              </a:rPr>
              <a:t>Taking exams at Unibs</a:t>
            </a:r>
            <a:br>
              <a:rPr lang="it-IT" sz="3600" b="1">
                <a:latin typeface="Calibri"/>
                <a:ea typeface="Calibri"/>
                <a:cs typeface="Calibri"/>
                <a:sym typeface="Calibri"/>
              </a:rPr>
            </a:b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990892" y="1640990"/>
            <a:ext cx="7225520" cy="420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oral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written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) are in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presence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(face-to-face).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endParaRPr lang="it-IT" sz="220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Exception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for online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exams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made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attend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due to Covid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related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endParaRPr lang="it-IT" sz="220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request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to be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sent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to the Course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Council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least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one week in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advance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endParaRPr lang="it-IT" sz="220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Economics</a:t>
            </a:r>
            <a:r>
              <a:rPr lang="it-IT" sz="22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area </a:t>
            </a:r>
            <a:r>
              <a:rPr lang="it-IT" sz="1800" i="1" u="sng" dirty="0">
                <a:solidFill>
                  <a:srgbClr val="285DD3"/>
                </a:solidFill>
                <a:effectLst/>
                <a:latin typeface="Lato" panose="020F0502020204030203" pitchFamily="34" charset="0"/>
                <a:hlinkClick r:id="rId3"/>
              </a:rPr>
              <a:t>servizi.didattici.economia@unibs.it</a:t>
            </a:r>
            <a:endParaRPr lang="it-IT" sz="1800" i="1" u="sng" dirty="0">
              <a:solidFill>
                <a:srgbClr val="285DD3"/>
              </a:solidFill>
              <a:effectLst/>
              <a:latin typeface="Lato" panose="020F050202020403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4D4D4C"/>
                </a:solidFill>
                <a:latin typeface="Calibri"/>
                <a:cs typeface="Calibri"/>
              </a:rPr>
              <a:t>Law</a:t>
            </a:r>
            <a:r>
              <a:rPr lang="it-IT" sz="2200" dirty="0">
                <a:solidFill>
                  <a:srgbClr val="4D4D4C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4D4D4C"/>
                </a:solidFill>
                <a:latin typeface="Calibri"/>
                <a:cs typeface="Calibri"/>
                <a:sym typeface="Calibri"/>
              </a:rPr>
              <a:t>area </a:t>
            </a:r>
            <a:r>
              <a:rPr lang="it-IT" sz="1800" i="1" u="none" strike="noStrike" dirty="0">
                <a:solidFill>
                  <a:srgbClr val="0F6ED4"/>
                </a:solidFill>
                <a:effectLst/>
                <a:latin typeface="Lato" panose="020F0502020204030203" pitchFamily="34" charset="0"/>
                <a:hlinkClick r:id="rId4"/>
              </a:rPr>
              <a:t>servizididattici.digi@unibs.it</a:t>
            </a:r>
            <a:endParaRPr lang="it-IT" sz="1800" u="none" strike="noStrike" dirty="0">
              <a:solidFill>
                <a:srgbClr val="3B3B3B"/>
              </a:solidFill>
              <a:latin typeface="Lato" panose="020F050202020403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rgbClr val="4D4D4C"/>
                </a:solidFill>
                <a:latin typeface="Calibri"/>
                <a:cs typeface="Calibri"/>
              </a:rPr>
              <a:t>Medical</a:t>
            </a:r>
            <a:r>
              <a:rPr lang="it-IT" sz="2200" dirty="0">
                <a:solidFill>
                  <a:srgbClr val="4D4D4C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4D4D4C"/>
                </a:solidFill>
                <a:latin typeface="Calibri"/>
                <a:cs typeface="Calibri"/>
                <a:sym typeface="Calibri"/>
              </a:rPr>
              <a:t>area </a:t>
            </a:r>
            <a:r>
              <a:rPr lang="it-IT" sz="1800" i="1" u="none" strike="noStrike" dirty="0">
                <a:solidFill>
                  <a:srgbClr val="0F6ED4"/>
                </a:solidFill>
                <a:effectLst/>
                <a:latin typeface="Lato" panose="020F0502020204030203" pitchFamily="34" charset="0"/>
                <a:hlinkClick r:id="rId5"/>
              </a:rPr>
              <a:t>didattica-ciclounico-med@unibs.it</a:t>
            </a:r>
            <a:r>
              <a:rPr lang="it-IT" sz="1800" i="1" dirty="0">
                <a:solidFill>
                  <a:srgbClr val="3B3B3B"/>
                </a:solidFill>
                <a:effectLst/>
                <a:latin typeface="Lato" panose="020F0502020204030203" pitchFamily="34" charset="0"/>
              </a:rPr>
              <a:t>  </a:t>
            </a:r>
            <a:endParaRPr lang="it-IT" sz="1800" dirty="0">
              <a:solidFill>
                <a:srgbClr val="3B3B3B"/>
              </a:solidFill>
              <a:latin typeface="Lato" panose="020F050202020403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4D4D4C"/>
                </a:solidFill>
                <a:latin typeface="Calibri"/>
                <a:cs typeface="Calibri"/>
              </a:rPr>
              <a:t>Engineering </a:t>
            </a:r>
            <a:r>
              <a:rPr lang="it-IT" sz="2200" dirty="0">
                <a:solidFill>
                  <a:srgbClr val="4D4D4C"/>
                </a:solidFill>
                <a:latin typeface="Calibri"/>
                <a:cs typeface="Calibri"/>
                <a:sym typeface="Calibri"/>
              </a:rPr>
              <a:t>area </a:t>
            </a:r>
            <a:r>
              <a:rPr lang="it-IT" sz="1800" i="1" u="none" strike="noStrike" dirty="0">
                <a:solidFill>
                  <a:srgbClr val="0F6ED4"/>
                </a:solidFill>
                <a:effectLst/>
                <a:latin typeface="Lato" panose="020F0502020204030203" pitchFamily="34" charset="0"/>
                <a:hlinkClick r:id="rId6"/>
              </a:rPr>
              <a:t>didattica-dicatam-dii-dimi@unibs.it</a:t>
            </a:r>
            <a:endParaRPr lang="it-IT" sz="180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endParaRPr lang="it-IT" sz="2200" b="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leave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Brescia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session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over, you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NOT be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to take the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online OR after the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ended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Exeptions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coordinator.</a:t>
            </a:r>
          </a:p>
        </p:txBody>
      </p:sp>
    </p:spTree>
    <p:extLst>
      <p:ext uri="{BB962C8B-B14F-4D97-AF65-F5344CB8AC3E}">
        <p14:creationId xmlns:p14="http://schemas.microsoft.com/office/powerpoint/2010/main" val="330230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29712" y="652101"/>
            <a:ext cx="7886700" cy="98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>
                <a:latin typeface="Calibri"/>
                <a:ea typeface="Calibri"/>
                <a:cs typeface="Calibri"/>
                <a:sym typeface="Calibri"/>
              </a:rPr>
              <a:t>Taking exams at Unibs</a:t>
            </a:r>
            <a:br>
              <a:rPr lang="it-IT" sz="3600" b="1">
                <a:latin typeface="Calibri"/>
                <a:ea typeface="Calibri"/>
                <a:cs typeface="Calibri"/>
                <a:sym typeface="Calibri"/>
              </a:rPr>
            </a:b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B13272-CB70-4A41-BD40-BFE5EB1B8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8215"/>
            <a:ext cx="9144000" cy="4236880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8E27325D-176F-44BD-8C7A-85D8899D1A1E}"/>
              </a:ext>
            </a:extLst>
          </p:cNvPr>
          <p:cNvSpPr/>
          <p:nvPr/>
        </p:nvSpPr>
        <p:spPr>
          <a:xfrm>
            <a:off x="7750834" y="3817398"/>
            <a:ext cx="603054" cy="411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613B30-6FDA-42FF-82BB-DFC0FDA6C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700" y="2656459"/>
            <a:ext cx="2743583" cy="3610479"/>
          </a:xfrm>
          <a:prstGeom prst="rect">
            <a:avLst/>
          </a:prstGeom>
        </p:spPr>
      </p:pic>
      <p:sp>
        <p:nvSpPr>
          <p:cNvPr id="9" name="Estrazione 8">
            <a:extLst>
              <a:ext uri="{FF2B5EF4-FFF2-40B4-BE49-F238E27FC236}">
                <a16:creationId xmlns:a16="http://schemas.microsoft.com/office/drawing/2014/main" id="{B5D3CD72-59E6-4F67-9D85-833D385EE7ED}"/>
              </a:ext>
            </a:extLst>
          </p:cNvPr>
          <p:cNvSpPr/>
          <p:nvPr/>
        </p:nvSpPr>
        <p:spPr>
          <a:xfrm rot="5400000">
            <a:off x="6465656" y="3288996"/>
            <a:ext cx="905522" cy="1468270"/>
          </a:xfrm>
          <a:prstGeom prst="flowChartExtra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622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29712" y="652101"/>
            <a:ext cx="7886700" cy="98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 dirty="0"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lang="it-IT" sz="3600" b="1" dirty="0" err="1">
                <a:latin typeface="Calibri"/>
                <a:ea typeface="Calibri"/>
                <a:cs typeface="Calibri"/>
                <a:sym typeface="Calibri"/>
              </a:rPr>
              <a:t>Unibs</a:t>
            </a:r>
            <a:r>
              <a:rPr lang="it-IT" sz="3600" b="1" dirty="0">
                <a:latin typeface="Calibri"/>
                <a:ea typeface="Calibri"/>
                <a:cs typeface="Calibri"/>
                <a:sym typeface="Calibri"/>
              </a:rPr>
              <a:t> email </a:t>
            </a:r>
            <a:r>
              <a:rPr lang="it-IT" sz="3600" b="1" dirty="0" err="1"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857805" y="1640990"/>
            <a:ext cx="7225520" cy="105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</a:pPr>
            <a:r>
              <a:rPr lang="it-IT" sz="220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it-IT" sz="22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it-IT" sz="220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2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Unibs</a:t>
            </a:r>
            <a:r>
              <a:rPr lang="it-IT" sz="22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email </a:t>
            </a:r>
            <a:r>
              <a:rPr lang="it-IT" sz="220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it-IT" sz="22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20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it-IT" sz="22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in touch with </a:t>
            </a:r>
            <a:r>
              <a:rPr lang="it-IT" sz="220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Unibs</a:t>
            </a:r>
            <a:r>
              <a:rPr lang="it-IT" sz="220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professors/Offices</a:t>
            </a:r>
            <a:endParaRPr sz="220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36E9BB-6BE5-4926-8B9B-F7B29D91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9" y="2642861"/>
            <a:ext cx="8973421" cy="4157842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A11D982D-8B39-49D9-B831-E1AC3B044EAB}"/>
              </a:ext>
            </a:extLst>
          </p:cNvPr>
          <p:cNvSpPr/>
          <p:nvPr/>
        </p:nvSpPr>
        <p:spPr>
          <a:xfrm>
            <a:off x="786782" y="6263196"/>
            <a:ext cx="905522" cy="594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EB1AF53-8049-4975-B407-F34A5C8596A4}"/>
              </a:ext>
            </a:extLst>
          </p:cNvPr>
          <p:cNvSpPr/>
          <p:nvPr/>
        </p:nvSpPr>
        <p:spPr>
          <a:xfrm>
            <a:off x="1070867" y="5261325"/>
            <a:ext cx="337351" cy="85225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6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29712" y="652101"/>
            <a:ext cx="7886700" cy="98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 dirty="0" err="1">
                <a:latin typeface="Calibri"/>
                <a:ea typeface="Calibri"/>
                <a:cs typeface="Calibri"/>
                <a:sym typeface="Calibri"/>
              </a:rPr>
              <a:t>Italian</a:t>
            </a:r>
            <a:r>
              <a:rPr lang="it-IT" sz="3600" b="1" dirty="0">
                <a:latin typeface="Calibri"/>
                <a:ea typeface="Calibri"/>
                <a:cs typeface="Calibri"/>
                <a:sym typeface="Calibri"/>
              </a:rPr>
              <a:t> Language Course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497150" y="1640991"/>
            <a:ext cx="8504807" cy="481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  <a:sym typeface="Avenir"/>
              </a:rPr>
              <a:t>The Italian Language Course is managed by the </a:t>
            </a:r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</a:rPr>
              <a:t>Language Teaching Centre (CLA).</a:t>
            </a:r>
          </a:p>
          <a:p>
            <a:pPr algn="l"/>
            <a:endParaRPr lang="en-US" sz="2000" dirty="0">
              <a:solidFill>
                <a:srgbClr val="4D4D4C"/>
              </a:solidFill>
              <a:highlight>
                <a:srgbClr val="FF0000"/>
              </a:highlight>
              <a:latin typeface="Calibri"/>
              <a:cs typeface="Calibri"/>
            </a:endParaRPr>
          </a:p>
          <a:p>
            <a:pPr algn="l"/>
            <a:endParaRPr lang="en-US" sz="2000" dirty="0">
              <a:solidFill>
                <a:srgbClr val="4D4D4C"/>
              </a:solidFill>
              <a:latin typeface="Calibri"/>
              <a:cs typeface="Calibri"/>
              <a:sym typeface="Aveni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D4D4C"/>
                </a:solidFill>
                <a:latin typeface="Calibri"/>
                <a:cs typeface="Calibri"/>
                <a:sym typeface="Avenir"/>
              </a:rPr>
              <a:t>Available levels</a:t>
            </a:r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  <a:sym typeface="Avenir"/>
              </a:rPr>
              <a:t>: A1, A2, B1</a:t>
            </a:r>
            <a:endParaRPr lang="en-US" sz="2000" dirty="0">
              <a:solidFill>
                <a:srgbClr val="4D4D4C"/>
              </a:solidFill>
              <a:latin typeface="Calibri"/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D4D4C"/>
                </a:solidFill>
                <a:latin typeface="Calibri"/>
                <a:cs typeface="Calibri"/>
              </a:rPr>
              <a:t>Calendars</a:t>
            </a:r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</a:rPr>
              <a:t> will be available on the </a:t>
            </a:r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  <a:hlinkClick r:id="rId3"/>
              </a:rPr>
              <a:t>page</a:t>
            </a:r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</a:rPr>
              <a:t> of the Language Teaching Centre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D4D4C"/>
                </a:solidFill>
                <a:latin typeface="Calibri"/>
                <a:cs typeface="Calibri"/>
              </a:rPr>
              <a:t>Attendance</a:t>
            </a:r>
            <a:r>
              <a:rPr lang="en-US" sz="2000" dirty="0">
                <a:solidFill>
                  <a:srgbClr val="4D4D4C"/>
                </a:solidFill>
                <a:latin typeface="Calibri"/>
                <a:cs typeface="Calibri"/>
              </a:rPr>
              <a:t> of &gt; 80% of the classes is required to obtain an </a:t>
            </a:r>
            <a:r>
              <a:rPr lang="en-US" sz="2000" b="1" i="1" u="none" strike="noStrike" dirty="0">
                <a:solidFill>
                  <a:srgbClr val="0F6ED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Open badge</a:t>
            </a:r>
            <a:r>
              <a:rPr lang="en-US" sz="2000" b="0" i="0" dirty="0">
                <a:solidFill>
                  <a:srgbClr val="3B3B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information will be given on 21</a:t>
            </a:r>
            <a:r>
              <a:rPr lang="en-US" sz="2000" baseline="30000" dirty="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February during the Welcome Day </a:t>
            </a:r>
            <a:endParaRPr lang="en-US" sz="2000" b="0" i="0" dirty="0">
              <a:solidFill>
                <a:srgbClr val="3B3B3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b="0" i="0" dirty="0">
              <a:solidFill>
                <a:srgbClr val="3B3B3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46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title"/>
          </p:nvPr>
        </p:nvSpPr>
        <p:spPr>
          <a:xfrm>
            <a:off x="628650" y="18885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>
                <a:latin typeface="Calibri"/>
                <a:ea typeface="Calibri"/>
                <a:cs typeface="Calibri"/>
                <a:sym typeface="Calibri"/>
              </a:rPr>
              <a:t>Before leaving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1028700" y="1664922"/>
            <a:ext cx="7086600" cy="400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None/>
            </a:pP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Follow the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(and deadlines) of the International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Office on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Char char="•"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Attendance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Certificate (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provided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Home Institution) to be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signed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stamped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by the International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Office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check-out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None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5B9A"/>
              </a:buClr>
              <a:buSzPts val="2500"/>
              <a:buChar char="•"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Transcript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records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delivered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Unibs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Home Institution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5 weeks from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departure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390698" y="722574"/>
            <a:ext cx="8345977" cy="90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200"/>
              <a:buFont typeface="Calibri"/>
              <a:buNone/>
            </a:pP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3200" b="1" dirty="0">
                <a:latin typeface="Calibri"/>
                <a:ea typeface="Calibri"/>
                <a:cs typeface="Calibri"/>
                <a:sym typeface="Calibri"/>
              </a:rPr>
              <a:t> you </a:t>
            </a: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assistance</a:t>
            </a:r>
            <a:br>
              <a:rPr lang="it-IT" sz="3200" b="1" dirty="0"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896816" y="1376218"/>
            <a:ext cx="7482254" cy="43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None/>
            </a:pPr>
            <a:r>
              <a:rPr lang="it-IT" sz="2200" b="1" dirty="0">
                <a:solidFill>
                  <a:srgbClr val="1C5B9A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Incoming </a:t>
            </a:r>
            <a:r>
              <a:rPr lang="it-IT" sz="2200" b="1" dirty="0" err="1">
                <a:solidFill>
                  <a:srgbClr val="1C5B9A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student</a:t>
            </a:r>
            <a:r>
              <a:rPr lang="it-IT" sz="2200" b="1" dirty="0">
                <a:solidFill>
                  <a:srgbClr val="1C5B9A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Tutor Desk </a:t>
            </a:r>
            <a:endParaRPr lang="it-IT" sz="2200" b="1" dirty="0">
              <a:solidFill>
                <a:srgbClr val="1C5B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None/>
            </a:pPr>
            <a:r>
              <a:rPr lang="it-IT" sz="2200" b="1" dirty="0">
                <a:solidFill>
                  <a:srgbClr val="1C5B9A"/>
                </a:solidFill>
                <a:latin typeface="Calibri"/>
                <a:ea typeface="Calibri"/>
                <a:cs typeface="Calibri"/>
                <a:sym typeface="Calibri"/>
              </a:rPr>
              <a:t>Via San Faustino 74/B / Segreteria studenti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2500"/>
              <a:buNone/>
            </a:pPr>
            <a:r>
              <a:rPr lang="it-IT" sz="2200" b="1" dirty="0">
                <a:solidFill>
                  <a:srgbClr val="1C5B9A"/>
                </a:solidFill>
                <a:latin typeface="Calibri"/>
                <a:ea typeface="Calibri"/>
                <a:cs typeface="Calibri"/>
                <a:sym typeface="Calibri"/>
              </a:rPr>
              <a:t>erasmus.tutor@unibs.it</a:t>
            </a:r>
            <a:endParaRPr sz="2200" b="1" dirty="0">
              <a:solidFill>
                <a:srgbClr val="1C5B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500"/>
              <a:buNone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Tutors are </a:t>
            </a:r>
            <a:r>
              <a:rPr lang="it-IT" sz="2200" dirty="0" err="1"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dirty="0" err="1"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 can help you with classes/</a:t>
            </a:r>
            <a:r>
              <a:rPr lang="it-IT" sz="2200" dirty="0" err="1">
                <a:latin typeface="Calibri"/>
                <a:ea typeface="Calibri"/>
                <a:cs typeface="Calibri"/>
                <a:sym typeface="Calibri"/>
              </a:rPr>
              <a:t>timetables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it-IT" sz="2200" dirty="0" err="1">
                <a:latin typeface="Calibri"/>
                <a:ea typeface="Calibri"/>
                <a:cs typeface="Calibri"/>
                <a:sym typeface="Calibri"/>
              </a:rPr>
              <a:t>practical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 information on </a:t>
            </a:r>
            <a:r>
              <a:rPr lang="it-IT" sz="2200" dirty="0" err="1"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 life.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500"/>
              <a:buNone/>
            </a:pPr>
            <a:r>
              <a:rPr lang="it-IT" sz="2200" dirty="0">
                <a:latin typeface="Calibri"/>
                <a:ea typeface="Calibri"/>
                <a:cs typeface="Calibri"/>
                <a:sym typeface="Calibri"/>
              </a:rPr>
              <a:t>Opening hours:</a:t>
            </a:r>
          </a:p>
          <a:p>
            <a:pPr marL="0" lvl="0" indent="0">
              <a:buSzPts val="2500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Monday 1.30 pm -  4.30 pm</a:t>
            </a:r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Tuesday 1.30 pm -  4.30 pm</a:t>
            </a:r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Wednesday 1.30 pm -  4.30 pm</a:t>
            </a:r>
            <a:br>
              <a:rPr lang="en-US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Thursday 9.30 am – 12.30 pm</a:t>
            </a:r>
          </a:p>
          <a:p>
            <a:pPr marL="0" lvl="0" indent="0">
              <a:buSzPts val="2500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Online (by appointment):</a:t>
            </a:r>
          </a:p>
          <a:p>
            <a:pPr marL="0" lvl="0" indent="0">
              <a:buSzPts val="2500"/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Friday 9.30 am - 12.30 pm.</a:t>
            </a:r>
            <a:endParaRPr lang="it-IT"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381906" y="379673"/>
            <a:ext cx="8345977" cy="90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200"/>
              <a:buFont typeface="Calibri"/>
              <a:buNone/>
            </a:pP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assistance</a:t>
            </a:r>
            <a:br>
              <a:rPr lang="it-IT" sz="3200" b="1" dirty="0"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536332" y="831675"/>
            <a:ext cx="8396654" cy="589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C5B9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Departmental coordinators</a:t>
            </a: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ECONOMICS &amp; MANAGEMENT DEPARTMENT </a:t>
            </a: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venir"/>
              </a:rPr>
              <a:t>Maria Ruth Dominguez Martin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venir"/>
              </a:rPr>
              <a:t>- </a:t>
            </a:r>
            <a:r>
              <a:rPr kumimoji="0" lang="it-IT" sz="14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venir"/>
                <a:hlinkClick r:id="rId4"/>
              </a:rPr>
              <a:t>ruth.dominguez@unibs.it</a:t>
            </a:r>
            <a:endParaRPr kumimoji="0" lang="it-IT" sz="1400" b="0" i="0" u="sng" strike="noStrike" kern="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venir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LAW DEPARTMENT </a:t>
            </a: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Luca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Passanante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5"/>
              </a:rPr>
              <a:t>luca.passanante@unibs.it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ENGINEERING AREA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Civil Engineering, Architecture, Environment &amp;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Maths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Roberto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Ranzi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6"/>
              </a:rPr>
              <a:t>roberto.ranzi@unibs.it</a:t>
            </a:r>
            <a:b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Mechanical &amp; Industrial Engineering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Stefano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Rebay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7"/>
              </a:rPr>
              <a:t>stefano.rebay@unibs.it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Information Engineering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Gringoli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Francesco -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8"/>
              </a:rPr>
              <a:t>francesco.gringoli@unibs.it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                                                    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Dual degree with Universidad de Almeria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Prof. Antonio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Visioli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9"/>
              </a:rPr>
              <a:t>antonio.visioli@unibs.it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                                      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Dual degree with Sorbonne University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Giovanni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Legnani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–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10"/>
              </a:rPr>
              <a:t>giovanni.legnani@unibs.it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MEDICINE AREA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Medicine and Dentistry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Prof.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Corrado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Paganelli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-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11"/>
              </a:rPr>
              <a:t>corrado.paganelli@unibs.it</a:t>
            </a:r>
            <a:b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Sports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Prof. Arianna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Gnutti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  <a:t> –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  <a:hlinkClick r:id="rId12"/>
              </a:rPr>
              <a:t>arianna.gnutti@unibs.it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/>
              <a:ea typeface="Calibri"/>
              <a:cs typeface="Calibri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r>
              <a:rPr lang="en-US" sz="14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Nursing</a:t>
            </a:r>
            <a:r>
              <a:rPr lang="en-US" sz="1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Prof. Silvia Rossini - </a:t>
            </a:r>
            <a:r>
              <a:rPr lang="en-GB" sz="1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silvia.rossini@unibs.it</a:t>
            </a:r>
            <a:endParaRPr kumimoji="0" lang="en-US" sz="1400" i="0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Avenir"/>
            </a:endParaRPr>
          </a:p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None/>
              <a:tabLst/>
              <a:defRPr/>
            </a:pPr>
            <a:b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venir"/>
              </a:rPr>
            </a:br>
            <a:endParaRPr lang="it-IT" sz="1600" dirty="0">
              <a:latin typeface="Calibri"/>
              <a:ea typeface="Calibri"/>
              <a:cs typeface="Calibri"/>
            </a:endParaRPr>
          </a:p>
          <a:p>
            <a:pPr marL="50800" indent="0">
              <a:buNone/>
            </a:pP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endParaRPr lang="it-IT" sz="1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9256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381906" y="379673"/>
            <a:ext cx="8345977" cy="90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200"/>
              <a:buFont typeface="Calibri"/>
              <a:buNone/>
            </a:pPr>
            <a:r>
              <a:rPr lang="it-IT" sz="3200" b="1" dirty="0">
                <a:latin typeface="Calibri"/>
                <a:ea typeface="Calibri"/>
                <a:cs typeface="Calibri"/>
                <a:sym typeface="Calibri"/>
              </a:rPr>
              <a:t>Next </a:t>
            </a:r>
            <a:r>
              <a:rPr lang="it-IT" sz="3200" b="1" dirty="0" err="1">
                <a:latin typeface="Calibri"/>
                <a:ea typeface="Calibri"/>
                <a:cs typeface="Calibri"/>
                <a:sym typeface="Calibri"/>
              </a:rPr>
              <a:t>appointment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FD833-BA46-4EFB-A0D2-22C4D8B39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476405"/>
            <a:ext cx="8222387" cy="4844495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it-IT" sz="2400" b="1" dirty="0"/>
              <a:t>WELCOME DAY</a:t>
            </a:r>
          </a:p>
          <a:p>
            <a:pPr marL="50800" indent="0" algn="ctr">
              <a:buNone/>
            </a:pPr>
            <a:r>
              <a:rPr lang="it-IT" sz="2000" b="1" dirty="0"/>
              <a:t>21st </a:t>
            </a:r>
            <a:r>
              <a:rPr lang="it-IT" sz="2000" b="1" dirty="0" err="1"/>
              <a:t>February</a:t>
            </a:r>
            <a:r>
              <a:rPr lang="it-IT" sz="2000" b="1" dirty="0"/>
              <a:t> 2024 | Aula Magna San Faustino</a:t>
            </a:r>
          </a:p>
          <a:p>
            <a:pPr marL="50800" indent="0" algn="ctr">
              <a:buNone/>
            </a:pPr>
            <a:r>
              <a:rPr lang="it-IT" sz="2000" b="1" dirty="0"/>
              <a:t>Via San Faustino 74/B</a:t>
            </a:r>
          </a:p>
          <a:p>
            <a:r>
              <a:rPr lang="it-IT" sz="2000" dirty="0"/>
              <a:t>10.00 AM- </a:t>
            </a:r>
            <a:r>
              <a:rPr lang="it-IT" sz="2000" dirty="0" err="1"/>
              <a:t>Institutional</a:t>
            </a:r>
            <a:r>
              <a:rPr lang="it-IT" sz="2000" dirty="0"/>
              <a:t> Meeting </a:t>
            </a:r>
          </a:p>
          <a:p>
            <a:pPr marL="50800" indent="0">
              <a:buNone/>
            </a:pPr>
            <a:r>
              <a:rPr lang="it-IT" sz="2000" dirty="0"/>
              <a:t>Welcome speech by </a:t>
            </a:r>
            <a:r>
              <a:rPr lang="it-IT" sz="2000" dirty="0" err="1"/>
              <a:t>our</a:t>
            </a:r>
            <a:r>
              <a:rPr lang="it-IT" sz="2000" dirty="0"/>
              <a:t> </a:t>
            </a:r>
            <a:r>
              <a:rPr lang="it-IT" sz="2000" dirty="0" err="1"/>
              <a:t>Rector</a:t>
            </a:r>
            <a:r>
              <a:rPr lang="it-IT" sz="2000" dirty="0"/>
              <a:t> and the Erasmus Departmental </a:t>
            </a:r>
            <a:r>
              <a:rPr lang="it-IT" sz="2000" dirty="0" err="1"/>
              <a:t>Coordinators</a:t>
            </a:r>
            <a:endParaRPr lang="it-IT" sz="2000" dirty="0"/>
          </a:p>
          <a:p>
            <a:pPr marL="50800" indent="0">
              <a:buNone/>
            </a:pPr>
            <a:r>
              <a:rPr lang="it-IT" sz="2000" dirty="0" err="1"/>
              <a:t>Italian</a:t>
            </a:r>
            <a:r>
              <a:rPr lang="it-IT" sz="2000" dirty="0"/>
              <a:t> Language </a:t>
            </a:r>
            <a:r>
              <a:rPr lang="it-IT" sz="2000" dirty="0" err="1"/>
              <a:t>course</a:t>
            </a:r>
            <a:r>
              <a:rPr lang="it-IT" sz="2000" dirty="0"/>
              <a:t> </a:t>
            </a:r>
            <a:r>
              <a:rPr lang="it-IT" sz="2000" dirty="0" err="1"/>
              <a:t>presentation</a:t>
            </a:r>
            <a:r>
              <a:rPr lang="it-IT" sz="2000" dirty="0"/>
              <a:t>, ESN Erasmus </a:t>
            </a:r>
            <a:r>
              <a:rPr lang="it-IT" sz="2000" dirty="0" err="1"/>
              <a:t>Student</a:t>
            </a:r>
            <a:r>
              <a:rPr lang="it-IT" sz="2000" dirty="0"/>
              <a:t> Network</a:t>
            </a:r>
          </a:p>
          <a:p>
            <a:r>
              <a:rPr lang="it-IT" sz="2000" dirty="0"/>
              <a:t>11.30 - </a:t>
            </a:r>
            <a:r>
              <a:rPr lang="it-IT" sz="2000" dirty="0" err="1"/>
              <a:t>Guided</a:t>
            </a:r>
            <a:r>
              <a:rPr lang="it-IT" sz="2000" dirty="0"/>
              <a:t> tour in the city center </a:t>
            </a:r>
          </a:p>
          <a:p>
            <a:pPr marL="50800" indent="0">
              <a:buNone/>
            </a:pPr>
            <a:r>
              <a:rPr lang="it-IT" sz="2000" dirty="0"/>
              <a:t>(</a:t>
            </a:r>
            <a:r>
              <a:rPr lang="it-IT" sz="2000" dirty="0" err="1"/>
              <a:t>fill</a:t>
            </a:r>
            <a:r>
              <a:rPr lang="it-IT" sz="2000" dirty="0"/>
              <a:t> in the </a:t>
            </a:r>
            <a:r>
              <a:rPr lang="it-IT" sz="2000" dirty="0">
                <a:hlinkClick r:id="rId4"/>
              </a:rPr>
              <a:t>google </a:t>
            </a:r>
            <a:r>
              <a:rPr lang="it-IT" sz="2000" dirty="0" err="1">
                <a:hlinkClick r:id="rId4"/>
              </a:rPr>
              <a:t>form</a:t>
            </a:r>
            <a:r>
              <a:rPr lang="it-IT" sz="2000" dirty="0">
                <a:hlinkClick r:id="rId4"/>
              </a:rPr>
              <a:t> </a:t>
            </a:r>
            <a:r>
              <a:rPr lang="it-IT" sz="2000" dirty="0" err="1"/>
              <a:t>if</a:t>
            </a:r>
            <a:r>
              <a:rPr lang="it-IT" sz="2000" dirty="0"/>
              <a:t> you </a:t>
            </a:r>
            <a:r>
              <a:rPr lang="it-IT" sz="2000" dirty="0" err="1"/>
              <a:t>want</a:t>
            </a:r>
            <a:r>
              <a:rPr lang="it-IT" sz="2000" dirty="0"/>
              <a:t> to </a:t>
            </a:r>
            <a:r>
              <a:rPr lang="it-IT" sz="2000" dirty="0" err="1"/>
              <a:t>participate</a:t>
            </a:r>
            <a:r>
              <a:rPr lang="it-IT" sz="2000" dirty="0"/>
              <a:t>)</a:t>
            </a:r>
          </a:p>
          <a:p>
            <a:pPr marL="50800" indent="0">
              <a:buNone/>
            </a:pPr>
            <a:endParaRPr lang="it-IT" sz="2000" dirty="0"/>
          </a:p>
          <a:p>
            <a:pPr marL="508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03531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628650" y="14478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Arrival</a:t>
            </a:r>
            <a: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Unibs</a:t>
            </a:r>
            <a:b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endParaRPr sz="36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628650" y="1549684"/>
            <a:ext cx="3707784" cy="4016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it-IT" sz="2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Upload on personal page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it-IT" sz="2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on Unibs.it</a:t>
            </a:r>
            <a:endParaRPr sz="20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ID/Passport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Photo (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passport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-like)</a:t>
            </a:r>
          </a:p>
          <a:p>
            <a:pPr marL="228600" indent="-22860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EU Health Insurance Card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228600" indent="-22860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Visa for study &amp; Private Health Insurance </a:t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(non EU students ONLY) </a:t>
            </a:r>
          </a:p>
          <a:p>
            <a:pPr marL="228600" indent="-228600">
              <a:buSzPts val="2400"/>
            </a:pP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7;p2">
            <a:extLst>
              <a:ext uri="{FF2B5EF4-FFF2-40B4-BE49-F238E27FC236}">
                <a16:creationId xmlns:a16="http://schemas.microsoft.com/office/drawing/2014/main" id="{C3280DA0-F811-4CC7-9556-1A30C4111AB3}"/>
              </a:ext>
            </a:extLst>
          </p:cNvPr>
          <p:cNvSpPr txBox="1">
            <a:spLocks/>
          </p:cNvSpPr>
          <p:nvPr/>
        </p:nvSpPr>
        <p:spPr>
          <a:xfrm>
            <a:off x="4572000" y="1549684"/>
            <a:ext cx="4089115" cy="489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D4D4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2F5496"/>
              </a:buClr>
              <a:buSzPts val="2400"/>
              <a:buFont typeface="Arial"/>
              <a:buNone/>
            </a:pPr>
            <a:r>
              <a:rPr lang="en-US" sz="20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To be uploaded on the google form</a:t>
            </a:r>
            <a:endParaRPr lang="en-U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24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Arrival certificate (provided by your Home Institution)</a:t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beginning: start of the academic activities in Brescia (welcome day or beginning of classes)</a:t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To be sent to:</a:t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dirty="0">
                <a:latin typeface="Calibri"/>
                <a:cs typeface="Calibri"/>
                <a:hlinkClick r:id="rId3"/>
              </a:rPr>
              <a:t>erasmus.incoming@unibs.it</a:t>
            </a:r>
            <a:endParaRPr lang="en-US" sz="2000" dirty="0">
              <a:latin typeface="Calibri"/>
              <a:cs typeface="Calibri"/>
              <a:sym typeface="Calibri"/>
            </a:endParaRPr>
          </a:p>
          <a:p>
            <a:pPr marL="228600" indent="-76200">
              <a:buSzPts val="2400"/>
              <a:buFont typeface="Arial"/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76200">
              <a:buSzPts val="2400"/>
              <a:buFont typeface="Arial"/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2400"/>
              <a:buFont typeface="Arial"/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628650" y="423204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4400"/>
              <a:buFont typeface="Calibri"/>
              <a:buNone/>
            </a:pPr>
            <a:r>
              <a:rPr lang="it-IT" sz="4400">
                <a:latin typeface="Calibri"/>
                <a:ea typeface="Calibri"/>
                <a:cs typeface="Calibri"/>
                <a:sym typeface="Calibri"/>
              </a:rPr>
              <a:t>Enjoy your stay!</a:t>
            </a:r>
            <a:br>
              <a:rPr lang="it-IT" sz="1200">
                <a:latin typeface="Calibri"/>
                <a:ea typeface="Calibri"/>
                <a:cs typeface="Calibri"/>
                <a:sym typeface="Calibri"/>
              </a:rPr>
            </a:b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3" descr="Erasmus+ | Il programma dell'UE per l'istruzione, la formazione, la  gioventù e lo spo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069" y="212495"/>
            <a:ext cx="8207864" cy="3324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628650" y="25495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Tax Code (codice fiscale)</a:t>
            </a:r>
            <a:endParaRPr dirty="0"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1"/>
          </p:nvPr>
        </p:nvSpPr>
        <p:spPr>
          <a:xfrm>
            <a:off x="628650" y="1442832"/>
            <a:ext cx="8277958" cy="331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It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is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a code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based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on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personal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details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(date/place of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birth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)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issued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by the Tax Agency (Agenzia delle Entrate).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You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need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it for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signing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contracts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(e.g. to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rent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an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apartment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, to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buy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an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italian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SIM card, etc.).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it-IT" sz="2000" dirty="0">
              <a:latin typeface="Calibri"/>
              <a:ea typeface="Calibri"/>
              <a:cs typeface="Calibri"/>
              <a:sym typeface="Arial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Unibs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system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has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calculated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the code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but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in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order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for it to be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official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it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has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to be certified by the Tax Agency (Agenzia delle Entrate).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it-IT" sz="2000" dirty="0">
              <a:latin typeface="Calibri"/>
              <a:ea typeface="Calibri"/>
              <a:cs typeface="Calibri"/>
              <a:sym typeface="Arial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We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will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provide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your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tax code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as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soon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as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Arial"/>
              </a:rPr>
              <a:t>they</a:t>
            </a:r>
            <a:r>
              <a:rPr lang="it-IT" sz="2000" b="1" dirty="0">
                <a:latin typeface="Calibri"/>
                <a:ea typeface="Calibri"/>
                <a:cs typeface="Calibri"/>
                <a:sym typeface="Arial"/>
              </a:rPr>
              <a:t> are ready (via email).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it-IT" sz="2000" b="1" dirty="0">
              <a:latin typeface="Calibri"/>
              <a:ea typeface="Calibri"/>
              <a:cs typeface="Calibri"/>
              <a:sym typeface="Arial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it-IT" sz="2000" dirty="0">
              <a:latin typeface="Calibri"/>
              <a:ea typeface="Calibri"/>
              <a:cs typeface="Calibri"/>
              <a:sym typeface="Arial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Upload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Photo and ID on 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 personal page (</a:t>
            </a:r>
            <a:r>
              <a:rPr lang="it-IT" sz="2000" dirty="0" err="1">
                <a:latin typeface="Calibri"/>
                <a:ea typeface="Calibri"/>
                <a:cs typeface="Calibri"/>
                <a:sym typeface="Arial"/>
              </a:rPr>
              <a:t>mandatory</a:t>
            </a:r>
            <a:r>
              <a:rPr lang="it-IT" sz="2000" dirty="0">
                <a:latin typeface="Calibri"/>
                <a:ea typeface="Calibri"/>
                <a:cs typeface="Calibri"/>
                <a:sym typeface="Arial"/>
              </a:rPr>
              <a:t>!)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it-IT" sz="2000" dirty="0"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18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628650" y="25495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it-IT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Unibs Student Card </a:t>
            </a:r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body" idx="1"/>
          </p:nvPr>
        </p:nvSpPr>
        <p:spPr>
          <a:xfrm>
            <a:off x="628650" y="1442832"/>
            <a:ext cx="8277958" cy="175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buSzPts val="2400"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ID and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debit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card (optional).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</a:rPr>
              <a:t>University services (canteen, printers/photocopiers, libraries)</a:t>
            </a:r>
          </a:p>
          <a:p>
            <a:pPr marL="342900" indent="-342900">
              <a:spcBef>
                <a:spcPts val="0"/>
              </a:spcBef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</a:rPr>
              <a:t>discounts in museums, cinemas,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etc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4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sure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uploaded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profile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picture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personal page!</a:t>
            </a:r>
            <a:endParaRPr sz="2000" dirty="0"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1523024" y="3468966"/>
            <a:ext cx="31347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lvl="0" algn="ctr"/>
            <a:r>
              <a:rPr lang="en-US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At the International Student Mobility DESK</a:t>
            </a:r>
          </a:p>
          <a:p>
            <a:pPr lvl="0" algn="ctr"/>
            <a:endParaRPr lang="en-US" sz="2000" b="1" i="0" u="none" strike="noStrike" cap="none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it-IT" sz="2000" b="1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it-IT" sz="2000" b="0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receive</a:t>
            </a: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an email </a:t>
            </a:r>
            <a:r>
              <a:rPr lang="it-IT" sz="2000" b="0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the card </a:t>
            </a:r>
            <a:r>
              <a:rPr lang="it-IT" sz="2000" b="0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2000" b="0" i="0" u="none" strike="noStrike" cap="none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ready to be </a:t>
            </a:r>
            <a:r>
              <a:rPr lang="it-IT" sz="2000" b="0" i="0" u="none" strike="noStrike" cap="none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collected</a:t>
            </a:r>
            <a:endParaRPr sz="2000" b="0" i="0" u="none" strike="noStrike" cap="none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20" y="3468966"/>
            <a:ext cx="3382171" cy="2536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589567" y="7247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Calibri"/>
              <a:buNone/>
            </a:pPr>
            <a:r>
              <a:rPr lang="it-IT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Free Transportation Pass </a:t>
            </a: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628650" y="1190219"/>
            <a:ext cx="7886700" cy="317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Offered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Unibs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with the City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Council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The card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be available and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starting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from 1st March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can be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travel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buses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and underground </a:t>
            </a:r>
            <a:r>
              <a:rPr lang="it-IT" sz="2000" u="sng" dirty="0">
                <a:latin typeface="Calibri"/>
                <a:ea typeface="Calibri"/>
                <a:cs typeface="Calibri"/>
                <a:sym typeface="Calibri"/>
              </a:rPr>
              <a:t>in the city center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Bike-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service can be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added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request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SzPts val="2000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Make sure you have uploaded a profile picture on your personal page!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063" y="3262725"/>
            <a:ext cx="3339261" cy="29719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>
            <a:off x="1433146" y="3262725"/>
            <a:ext cx="322286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To be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defined</a:t>
            </a:r>
            <a:endParaRPr sz="200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inform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cards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are ready</a:t>
            </a:r>
            <a:endParaRPr sz="200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628650" y="47118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buClr>
                <a:srgbClr val="2F5496"/>
              </a:buClr>
            </a:pP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Residence </a:t>
            </a:r>
            <a:r>
              <a:rPr lang="it-IT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permit</a:t>
            </a:r>
            <a: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7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Additional</a:t>
            </a:r>
            <a:r>
              <a:rPr lang="it-IT" sz="27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7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requirement</a:t>
            </a:r>
            <a:r>
              <a:rPr lang="it-IT" sz="27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for non-EU </a:t>
            </a:r>
            <a:r>
              <a:rPr lang="it-IT" sz="2700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br>
              <a:rPr lang="it-IT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628650" y="1379861"/>
            <a:ext cx="7886700" cy="173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non-EU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citizens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apply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for a residence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permit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even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already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have a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permit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EU country)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  <a:hlinkClick r:id="rId3"/>
              </a:rPr>
              <a:t>Erasmus tutors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help you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form</a:t>
            </a:r>
            <a:endParaRPr lang="it-IT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Cost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for 6 up to 12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months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: 100 EUR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approx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000"/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1769141" y="3374420"/>
            <a:ext cx="295232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Application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can be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found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Post Office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«Sportello Amico»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Application must be </a:t>
            </a:r>
            <a:r>
              <a:rPr lang="it-IT" sz="20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submitted</a:t>
            </a:r>
            <a:r>
              <a:rPr lang="it-IT" sz="200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it-IT" sz="20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8 </a:t>
            </a: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it-IT" sz="20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r>
              <a:rPr lang="it-IT" sz="20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it-IT" sz="2000" b="1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arrival</a:t>
            </a:r>
            <a:endParaRPr sz="2000" b="1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1189" y="3851769"/>
            <a:ext cx="1780185" cy="178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8532" y="2916783"/>
            <a:ext cx="2286856" cy="228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378069" y="365126"/>
            <a:ext cx="8458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600"/>
              <a:buFont typeface="Calibri"/>
              <a:buNone/>
            </a:pPr>
            <a: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Study plan </a:t>
            </a:r>
            <a:r>
              <a:rPr lang="it-IT" sz="36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br>
              <a:rPr lang="it-IT" sz="3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it-IT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it-IT" sz="28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learning agreement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628650" y="1415562"/>
            <a:ext cx="7886700" cy="434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Deadline: 30th March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32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order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to access MOODLE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shared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documents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AND to take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exams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, you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need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to have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study plan </a:t>
            </a:r>
            <a:r>
              <a:rPr lang="it-IT" sz="2000" b="1" dirty="0" err="1">
                <a:latin typeface="Calibri"/>
                <a:ea typeface="Calibri"/>
                <a:cs typeface="Calibri"/>
                <a:sym typeface="Calibri"/>
              </a:rPr>
              <a:t>registered</a:t>
            </a:r>
            <a:r>
              <a:rPr lang="it-IT" sz="2000" b="1" dirty="0">
                <a:latin typeface="Calibri"/>
                <a:ea typeface="Calibri"/>
                <a:cs typeface="Calibri"/>
                <a:sym typeface="Calibri"/>
              </a:rPr>
              <a:t> online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5000"/>
              <a:buNone/>
            </a:pP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have to go to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  <a:hlinkClick r:id="rId3"/>
              </a:rPr>
              <a:t>Erasmus Tutor desk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 help you with the </a:t>
            </a:r>
            <a:r>
              <a:rPr lang="it-IT" sz="2000" dirty="0" err="1"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it-IT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SzPts val="5000"/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This can be done only when your LA has been </a:t>
            </a: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signed by all parties.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570FED7-37BC-46B7-8D06-BAFFA541A9B7}"/>
              </a:ext>
            </a:extLst>
          </p:cNvPr>
          <p:cNvSpPr/>
          <p:nvPr/>
        </p:nvSpPr>
        <p:spPr>
          <a:xfrm>
            <a:off x="1311564" y="3890746"/>
            <a:ext cx="2669310" cy="1307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Go to the desk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LA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final</a:t>
            </a:r>
            <a:r>
              <a:rPr lang="it-IT" dirty="0"/>
              <a:t>! Once </a:t>
            </a:r>
            <a:r>
              <a:rPr lang="it-IT" dirty="0" err="1"/>
              <a:t>registered</a:t>
            </a:r>
            <a:r>
              <a:rPr lang="it-IT" dirty="0"/>
              <a:t> it </a:t>
            </a:r>
            <a:r>
              <a:rPr lang="it-IT" dirty="0" err="1"/>
              <a:t>cannot</a:t>
            </a:r>
            <a:r>
              <a:rPr lang="it-IT" dirty="0"/>
              <a:t> be </a:t>
            </a:r>
            <a:r>
              <a:rPr lang="it-IT" dirty="0" err="1"/>
              <a:t>changed</a:t>
            </a:r>
            <a:endParaRPr lang="it-IT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4818651-76A2-442C-9297-315B2765F121}"/>
              </a:ext>
            </a:extLst>
          </p:cNvPr>
          <p:cNvSpPr/>
          <p:nvPr/>
        </p:nvSpPr>
        <p:spPr>
          <a:xfrm>
            <a:off x="5357091" y="3890746"/>
            <a:ext cx="2669310" cy="1307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If </a:t>
            </a:r>
            <a:r>
              <a:rPr lang="it-IT" dirty="0" err="1"/>
              <a:t>your</a:t>
            </a:r>
            <a:r>
              <a:rPr lang="it-IT" dirty="0"/>
              <a:t> study plan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correctly</a:t>
            </a:r>
            <a:r>
              <a:rPr lang="it-IT" dirty="0"/>
              <a:t> </a:t>
            </a:r>
            <a:r>
              <a:rPr lang="it-IT" dirty="0" err="1"/>
              <a:t>registered</a:t>
            </a:r>
            <a:r>
              <a:rPr lang="it-IT" dirty="0"/>
              <a:t> in the system you </a:t>
            </a:r>
            <a:r>
              <a:rPr lang="it-IT" dirty="0" err="1"/>
              <a:t>cannot</a:t>
            </a:r>
            <a:r>
              <a:rPr lang="it-IT" dirty="0"/>
              <a:t> access </a:t>
            </a:r>
            <a:r>
              <a:rPr lang="it-IT" dirty="0" err="1"/>
              <a:t>Moodle</a:t>
            </a:r>
            <a:r>
              <a:rPr lang="it-IT" dirty="0"/>
              <a:t> or take </a:t>
            </a:r>
            <a:r>
              <a:rPr lang="it-IT" dirty="0" err="1"/>
              <a:t>exams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291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8"/>
          <p:cNvPicPr preferRelativeResize="0"/>
          <p:nvPr/>
        </p:nvPicPr>
        <p:blipFill rotWithShape="1">
          <a:blip r:embed="rId3">
            <a:alphaModFix/>
          </a:blip>
          <a:srcRect b="20552"/>
          <a:stretch/>
        </p:blipFill>
        <p:spPr>
          <a:xfrm>
            <a:off x="385590" y="1690689"/>
            <a:ext cx="8129760" cy="51552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3600"/>
              <a:buFont typeface="Calibri"/>
              <a:buNone/>
            </a:pPr>
            <a:r>
              <a:rPr lang="it-IT" sz="3600" b="1">
                <a:latin typeface="Calibri"/>
                <a:ea typeface="Calibri"/>
                <a:cs typeface="Calibri"/>
                <a:sym typeface="Calibri"/>
              </a:rPr>
              <a:t>Changes to the Learning Agreement 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28650" y="25961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5B9A"/>
              </a:buClr>
              <a:buSzPts val="4000"/>
              <a:buFont typeface="Calibri"/>
              <a:buNone/>
            </a:pPr>
            <a:r>
              <a:rPr lang="it-IT" b="1" dirty="0" err="1">
                <a:latin typeface="Calibri"/>
                <a:ea typeface="Calibri"/>
                <a:cs typeface="Calibri"/>
                <a:sym typeface="Calibri"/>
              </a:rPr>
              <a:t>Changes</a:t>
            </a:r>
            <a:r>
              <a:rPr lang="it-IT" b="1" dirty="0">
                <a:latin typeface="Calibri"/>
                <a:ea typeface="Calibri"/>
                <a:cs typeface="Calibri"/>
                <a:sym typeface="Calibri"/>
              </a:rPr>
              <a:t> to the Learning Agreement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753742" y="1585181"/>
            <a:ext cx="6897964" cy="469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590"/>
              <a:buFont typeface="Arial"/>
              <a:buNone/>
            </a:pPr>
            <a:r>
              <a:rPr lang="it-IT" sz="2200" b="1" i="0" u="sng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it-IT" sz="2200" b="1" i="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once per </a:t>
            </a:r>
            <a:r>
              <a:rPr lang="it-IT" sz="2200" b="1" i="0" u="sng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semester</a:t>
            </a:r>
            <a:endParaRPr sz="2200" b="1" i="0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  <a:buFont typeface="Arial"/>
              <a:buNone/>
            </a:pPr>
            <a:r>
              <a:rPr lang="it-IT" sz="2200" b="1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it-IT" sz="22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ax 1 </a:t>
            </a:r>
            <a:r>
              <a:rPr lang="it-IT" sz="2200" b="1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month</a:t>
            </a:r>
            <a:r>
              <a:rPr lang="it-IT" sz="2200" b="1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from the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beginning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classes</a:t>
            </a:r>
            <a:endParaRPr sz="2200" b="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  <a:buFont typeface="Arial"/>
              <a:buNone/>
            </a:pPr>
            <a:r>
              <a:rPr lang="it-IT" sz="220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pproved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sending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receiving</a:t>
            </a:r>
            <a:r>
              <a:rPr lang="it-IT" sz="2200" b="0" i="0" dirty="0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dirty="0" err="1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rPr>
              <a:t>Institution</a:t>
            </a:r>
            <a:endParaRPr sz="2200" b="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</a:pPr>
            <a:endParaRPr sz="22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1850"/>
              <a:buFont typeface="Arial"/>
              <a:buNone/>
            </a:pPr>
            <a:endParaRPr sz="1850" b="0" i="0" dirty="0">
              <a:solidFill>
                <a:srgbClr val="4D4D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B3C974F-1C2D-439A-AD2C-276193378C0A}"/>
              </a:ext>
            </a:extLst>
          </p:cNvPr>
          <p:cNvSpPr/>
          <p:nvPr/>
        </p:nvSpPr>
        <p:spPr>
          <a:xfrm>
            <a:off x="1154545" y="3001818"/>
            <a:ext cx="3574473" cy="2271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“PAPER” LEARING AGREEMENT</a:t>
            </a:r>
            <a:endParaRPr lang="en-US" sz="1400" b="0" i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Choose the new courses in our offer</a:t>
            </a:r>
            <a:endParaRPr lang="en-US"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Fill in the form and have it signed by your Home University coordinator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Collect the signature of the </a:t>
            </a:r>
            <a:r>
              <a:rPr lang="en-US" sz="1400" b="0" i="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Unibs</a:t>
            </a:r>
            <a:r>
              <a:rPr lang="en-US" sz="14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coordinator</a:t>
            </a:r>
            <a:endParaRPr lang="en-US" sz="1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4D4D4C"/>
              </a:buClr>
              <a:buSzPts val="2220"/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Send the document to the International Office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DAE82E5-1C47-4762-9CB2-BE19DC8AE68E}"/>
              </a:ext>
            </a:extLst>
          </p:cNvPr>
          <p:cNvSpPr/>
          <p:nvPr/>
        </p:nvSpPr>
        <p:spPr>
          <a:xfrm>
            <a:off x="4959927" y="3075709"/>
            <a:ext cx="3325091" cy="2197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Change </a:t>
            </a:r>
            <a:r>
              <a:rPr lang="it-IT" dirty="0" err="1"/>
              <a:t>your</a:t>
            </a:r>
            <a:r>
              <a:rPr lang="it-IT" dirty="0"/>
              <a:t> OLA online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/>
              <a:t>Get</a:t>
            </a:r>
            <a:r>
              <a:rPr lang="it-IT" dirty="0"/>
              <a:t> it </a:t>
            </a:r>
            <a:r>
              <a:rPr lang="it-IT" dirty="0" err="1"/>
              <a:t>approved</a:t>
            </a:r>
            <a:r>
              <a:rPr lang="it-IT" dirty="0"/>
              <a:t> by home </a:t>
            </a:r>
            <a:r>
              <a:rPr lang="it-IT" dirty="0" err="1"/>
              <a:t>university</a:t>
            </a:r>
            <a:r>
              <a:rPr lang="it-IT" dirty="0"/>
              <a:t> coordinator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/>
              <a:t>Get</a:t>
            </a:r>
            <a:r>
              <a:rPr lang="it-IT" dirty="0"/>
              <a:t> it </a:t>
            </a:r>
            <a:r>
              <a:rPr lang="it-IT" dirty="0" err="1"/>
              <a:t>approved</a:t>
            </a:r>
            <a:r>
              <a:rPr lang="it-IT" dirty="0"/>
              <a:t> by </a:t>
            </a:r>
            <a:r>
              <a:rPr lang="it-IT" dirty="0" err="1"/>
              <a:t>Unibs</a:t>
            </a:r>
            <a:r>
              <a:rPr lang="it-IT" dirty="0"/>
              <a:t> coordinator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/>
              <a:t>Send</a:t>
            </a:r>
            <a:r>
              <a:rPr lang="it-IT" dirty="0"/>
              <a:t> a copy to International Office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i 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i 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1385</Words>
  <Application>Microsoft Office PowerPoint</Application>
  <PresentationFormat>Presentazione su schermo (4:3)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Avenir</vt:lpstr>
      <vt:lpstr>Calibri</vt:lpstr>
      <vt:lpstr>Calibri Light</vt:lpstr>
      <vt:lpstr>Lato</vt:lpstr>
      <vt:lpstr>Tema di Office</vt:lpstr>
      <vt:lpstr>Erasmus Incoming Students INFORMATIVE MEETING Academic Year 2023/24 February 13th 2024</vt:lpstr>
      <vt:lpstr>Arrival at Unibs Documents required</vt:lpstr>
      <vt:lpstr>Tax Code (codice fiscale)</vt:lpstr>
      <vt:lpstr>Unibs Student Card </vt:lpstr>
      <vt:lpstr>Free Transportation Pass </vt:lpstr>
      <vt:lpstr>Residence permit  Additional requirement for non-EU students </vt:lpstr>
      <vt:lpstr>Study plan registration based on your learning agreement</vt:lpstr>
      <vt:lpstr>Changes to the Learning Agreement </vt:lpstr>
      <vt:lpstr>Changes to the Learning Agreement </vt:lpstr>
      <vt:lpstr>Classes timetable calendari.unibs.it/PortaleStudenti/ </vt:lpstr>
      <vt:lpstr>Taking exams at Unibs </vt:lpstr>
      <vt:lpstr>Taking exams at Unibs </vt:lpstr>
      <vt:lpstr>Taking exams at Unibs </vt:lpstr>
      <vt:lpstr>Your Unibs email address</vt:lpstr>
      <vt:lpstr>Italian Language Course</vt:lpstr>
      <vt:lpstr>Before leaving</vt:lpstr>
      <vt:lpstr>If you need assistance </vt:lpstr>
      <vt:lpstr>If you need assistance </vt:lpstr>
      <vt:lpstr>Next appointment</vt:lpstr>
      <vt:lpstr>Enjoy your stay!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Incoming Students WELCOME DAY Academic Year 2020/21</dc:title>
  <dc:creator>Margherita Andreis</dc:creator>
  <cp:lastModifiedBy>Aiko TERAO</cp:lastModifiedBy>
  <cp:revision>90</cp:revision>
  <dcterms:created xsi:type="dcterms:W3CDTF">2017-08-29T10:17:01Z</dcterms:created>
  <dcterms:modified xsi:type="dcterms:W3CDTF">2024-02-13T09:31:33Z</dcterms:modified>
</cp:coreProperties>
</file>