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7556500" cy="10693400"/>
  <p:notesSz cx="6797675" cy="9929813"/>
  <p:embeddedFontLst>
    <p:embeddedFont>
      <p:font typeface="Open Sans" panose="020B0606030504020204" pitchFamily="34" charset="0"/>
      <p:regular r:id="rId5"/>
    </p:embeddedFont>
    <p:embeddedFont>
      <p:font typeface="Open Sans Bold" panose="020B0604020202020204" charset="0"/>
      <p:regular r:id="rId6"/>
    </p:embeddedFont>
    <p:embeddedFont>
      <p:font typeface="Open Sans Italics" panose="020B0604020202020204" charset="0"/>
      <p:regular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DF9B"/>
    <a:srgbClr val="EDEDBB"/>
    <a:srgbClr val="A6B0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125" d="100"/>
          <a:sy n="125" d="100"/>
        </p:scale>
        <p:origin x="420" y="-45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ableStyles" Target="tableStyles.xml"/><Relationship Id="rId5" Type="http://schemas.openxmlformats.org/officeDocument/2006/relationships/font" Target="fonts/font1.fntdata"/><Relationship Id="rId10" Type="http://schemas.openxmlformats.org/officeDocument/2006/relationships/theme" Target="theme/theme1.xml"/><Relationship Id="rId4" Type="http://schemas.openxmlformats.org/officeDocument/2006/relationships/handoutMaster" Target="handoutMasters/handout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35BCFB-5957-4EC3-983C-2B8D8E31D632}" type="datetimeFigureOut">
              <a:rPr lang="it-IT" smtClean="0"/>
              <a:t>09/05/2025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D42E8-3D53-474F-95A4-2EB62A917F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3348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11F0C-8A82-43E0-9492-F85833F0F79F}" type="datetimeFigureOut">
              <a:rPr lang="it-IT" smtClean="0"/>
              <a:t>09/05/2025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B2C29-3A42-4F68-82B9-968B4ACE58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6995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B2C29-3A42-4F68-82B9-968B4ACE582C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5278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Immagine 40"/>
          <p:cNvPicPr>
            <a:picLocks noChangeAspect="1"/>
          </p:cNvPicPr>
          <p:nvPr/>
        </p:nvPicPr>
        <p:blipFill rotWithShape="1">
          <a:blip r:embed="rId3"/>
          <a:srcRect l="1083" t="22237" r="1597" b="14145"/>
          <a:stretch/>
        </p:blipFill>
        <p:spPr>
          <a:xfrm>
            <a:off x="5691612" y="168998"/>
            <a:ext cx="1647273" cy="605702"/>
          </a:xfrm>
          <a:prstGeom prst="rect">
            <a:avLst/>
          </a:prstGeom>
        </p:spPr>
      </p:pic>
      <p:sp>
        <p:nvSpPr>
          <p:cNvPr id="39" name="Freeform 42"/>
          <p:cNvSpPr/>
          <p:nvPr/>
        </p:nvSpPr>
        <p:spPr>
          <a:xfrm>
            <a:off x="6063818" y="6687220"/>
            <a:ext cx="1063012" cy="878495"/>
          </a:xfrm>
          <a:custGeom>
            <a:avLst/>
            <a:gdLst/>
            <a:ahLst/>
            <a:cxnLst/>
            <a:rect l="l" t="t" r="r" b="b"/>
            <a:pathLst>
              <a:path w="1063012" h="878495">
                <a:moveTo>
                  <a:pt x="0" y="0"/>
                </a:moveTo>
                <a:lnTo>
                  <a:pt x="1063012" y="0"/>
                </a:lnTo>
                <a:lnTo>
                  <a:pt x="1063012" y="878496"/>
                </a:lnTo>
                <a:lnTo>
                  <a:pt x="0" y="878496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-1910" t="-9345" b="-9345"/>
            </a:stretch>
          </a:blipFill>
        </p:spPr>
        <p:txBody>
          <a:bodyPr/>
          <a:lstStyle/>
          <a:p>
            <a:endParaRPr lang="it-IT"/>
          </a:p>
        </p:txBody>
      </p:sp>
      <p:sp>
        <p:nvSpPr>
          <p:cNvPr id="62" name="Freeform 39"/>
          <p:cNvSpPr/>
          <p:nvPr/>
        </p:nvSpPr>
        <p:spPr>
          <a:xfrm>
            <a:off x="294548" y="1799750"/>
            <a:ext cx="1063012" cy="878495"/>
          </a:xfrm>
          <a:custGeom>
            <a:avLst/>
            <a:gdLst/>
            <a:ahLst/>
            <a:cxnLst/>
            <a:rect l="l" t="t" r="r" b="b"/>
            <a:pathLst>
              <a:path w="1063012" h="878495">
                <a:moveTo>
                  <a:pt x="0" y="0"/>
                </a:moveTo>
                <a:lnTo>
                  <a:pt x="1063012" y="0"/>
                </a:lnTo>
                <a:lnTo>
                  <a:pt x="1063012" y="878495"/>
                </a:lnTo>
                <a:lnTo>
                  <a:pt x="0" y="87849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-1910" t="-9345" b="-9345"/>
            </a:stretch>
          </a:blipFill>
        </p:spPr>
        <p:txBody>
          <a:bodyPr/>
          <a:lstStyle/>
          <a:p>
            <a:endParaRPr lang="it-IT"/>
          </a:p>
        </p:txBody>
      </p:sp>
      <p:sp>
        <p:nvSpPr>
          <p:cNvPr id="63" name="Freeform 42"/>
          <p:cNvSpPr/>
          <p:nvPr/>
        </p:nvSpPr>
        <p:spPr>
          <a:xfrm>
            <a:off x="208316" y="6801077"/>
            <a:ext cx="1063012" cy="878495"/>
          </a:xfrm>
          <a:custGeom>
            <a:avLst/>
            <a:gdLst/>
            <a:ahLst/>
            <a:cxnLst/>
            <a:rect l="l" t="t" r="r" b="b"/>
            <a:pathLst>
              <a:path w="1063012" h="878495">
                <a:moveTo>
                  <a:pt x="0" y="0"/>
                </a:moveTo>
                <a:lnTo>
                  <a:pt x="1063012" y="0"/>
                </a:lnTo>
                <a:lnTo>
                  <a:pt x="1063012" y="878496"/>
                </a:lnTo>
                <a:lnTo>
                  <a:pt x="0" y="878496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-1910" t="-9345" b="-9345"/>
            </a:stretch>
          </a:blipFill>
        </p:spPr>
        <p:txBody>
          <a:bodyPr/>
          <a:lstStyle/>
          <a:p>
            <a:endParaRPr lang="it-IT"/>
          </a:p>
        </p:txBody>
      </p:sp>
      <p:sp>
        <p:nvSpPr>
          <p:cNvPr id="2" name="Freeform 2"/>
          <p:cNvSpPr/>
          <p:nvPr/>
        </p:nvSpPr>
        <p:spPr>
          <a:xfrm>
            <a:off x="367900" y="235864"/>
            <a:ext cx="1324844" cy="563059"/>
          </a:xfrm>
          <a:custGeom>
            <a:avLst/>
            <a:gdLst/>
            <a:ahLst/>
            <a:cxnLst/>
            <a:rect l="l" t="t" r="r" b="b"/>
            <a:pathLst>
              <a:path w="1324844" h="563059">
                <a:moveTo>
                  <a:pt x="0" y="0"/>
                </a:moveTo>
                <a:lnTo>
                  <a:pt x="1324844" y="0"/>
                </a:lnTo>
                <a:lnTo>
                  <a:pt x="1324844" y="563059"/>
                </a:lnTo>
                <a:lnTo>
                  <a:pt x="0" y="563059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it-IT"/>
          </a:p>
        </p:txBody>
      </p:sp>
      <p:grpSp>
        <p:nvGrpSpPr>
          <p:cNvPr id="3" name="Group 3"/>
          <p:cNvGrpSpPr/>
          <p:nvPr/>
        </p:nvGrpSpPr>
        <p:grpSpPr>
          <a:xfrm>
            <a:off x="0" y="0"/>
            <a:ext cx="7560000" cy="126688"/>
            <a:chOff x="0" y="0"/>
            <a:chExt cx="2709333" cy="45402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2709333" cy="45402"/>
            </a:xfrm>
            <a:custGeom>
              <a:avLst/>
              <a:gdLst/>
              <a:ahLst/>
              <a:cxnLst/>
              <a:rect l="l" t="t" r="r" b="b"/>
              <a:pathLst>
                <a:path w="2709333" h="45402">
                  <a:moveTo>
                    <a:pt x="0" y="0"/>
                  </a:moveTo>
                  <a:lnTo>
                    <a:pt x="2709333" y="0"/>
                  </a:lnTo>
                  <a:lnTo>
                    <a:pt x="2709333" y="45402"/>
                  </a:lnTo>
                  <a:lnTo>
                    <a:pt x="0" y="45402"/>
                  </a:lnTo>
                  <a:close/>
                </a:path>
              </a:pathLst>
            </a:custGeom>
            <a:solidFill>
              <a:srgbClr val="A6B0CA"/>
            </a:solidFill>
          </p:spPr>
          <p:txBody>
            <a:bodyPr/>
            <a:lstStyle/>
            <a:p>
              <a:endParaRPr lang="it-IT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28575"/>
              <a:ext cx="2709333" cy="7397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0" y="0"/>
            <a:ext cx="141466" cy="10692000"/>
            <a:chOff x="0" y="0"/>
            <a:chExt cx="50698" cy="3831771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50698" cy="3831772"/>
            </a:xfrm>
            <a:custGeom>
              <a:avLst/>
              <a:gdLst/>
              <a:ahLst/>
              <a:cxnLst/>
              <a:rect l="l" t="t" r="r" b="b"/>
              <a:pathLst>
                <a:path w="50698" h="3831772">
                  <a:moveTo>
                    <a:pt x="0" y="0"/>
                  </a:moveTo>
                  <a:lnTo>
                    <a:pt x="50698" y="0"/>
                  </a:lnTo>
                  <a:lnTo>
                    <a:pt x="50698" y="3831772"/>
                  </a:lnTo>
                  <a:lnTo>
                    <a:pt x="0" y="3831772"/>
                  </a:lnTo>
                  <a:close/>
                </a:path>
              </a:pathLst>
            </a:custGeom>
            <a:solidFill>
              <a:srgbClr val="A6B0CA"/>
            </a:solidFill>
          </p:spPr>
          <p:txBody>
            <a:bodyPr/>
            <a:lstStyle/>
            <a:p>
              <a:endParaRPr lang="it-IT"/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-28575"/>
              <a:ext cx="50698" cy="386034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2" name="Group 12"/>
          <p:cNvGrpSpPr/>
          <p:nvPr/>
        </p:nvGrpSpPr>
        <p:grpSpPr>
          <a:xfrm>
            <a:off x="-19130" y="10588378"/>
            <a:ext cx="7560000" cy="126688"/>
            <a:chOff x="0" y="0"/>
            <a:chExt cx="2709333" cy="45402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2709333" cy="45402"/>
            </a:xfrm>
            <a:custGeom>
              <a:avLst/>
              <a:gdLst/>
              <a:ahLst/>
              <a:cxnLst/>
              <a:rect l="l" t="t" r="r" b="b"/>
              <a:pathLst>
                <a:path w="2709333" h="45402">
                  <a:moveTo>
                    <a:pt x="0" y="0"/>
                  </a:moveTo>
                  <a:lnTo>
                    <a:pt x="2709333" y="0"/>
                  </a:lnTo>
                  <a:lnTo>
                    <a:pt x="2709333" y="45402"/>
                  </a:lnTo>
                  <a:lnTo>
                    <a:pt x="0" y="45402"/>
                  </a:lnTo>
                  <a:close/>
                </a:path>
              </a:pathLst>
            </a:custGeom>
            <a:solidFill>
              <a:srgbClr val="A6B0CA"/>
            </a:solidFill>
          </p:spPr>
          <p:txBody>
            <a:bodyPr/>
            <a:lstStyle/>
            <a:p>
              <a:endParaRPr lang="it-IT"/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0" y="-28575"/>
              <a:ext cx="2709333" cy="7397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8" name="TextBox 18"/>
          <p:cNvSpPr txBox="1"/>
          <p:nvPr/>
        </p:nvSpPr>
        <p:spPr>
          <a:xfrm>
            <a:off x="189879" y="702278"/>
            <a:ext cx="7141983" cy="99514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079"/>
              </a:lnSpc>
            </a:pPr>
            <a:r>
              <a:rPr lang="en-US" sz="1900" b="1" dirty="0">
                <a:solidFill>
                  <a:srgbClr val="405A97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I </a:t>
            </a:r>
            <a:r>
              <a:rPr lang="en-US" sz="1900" b="1" dirty="0" err="1">
                <a:solidFill>
                  <a:srgbClr val="405A97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Disturbi</a:t>
            </a:r>
            <a:r>
              <a:rPr lang="en-US" sz="1900" b="1" dirty="0">
                <a:solidFill>
                  <a:srgbClr val="405A97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 </a:t>
            </a:r>
            <a:r>
              <a:rPr lang="en-US" sz="1900" b="1" dirty="0" err="1">
                <a:solidFill>
                  <a:srgbClr val="405A97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dello</a:t>
            </a:r>
            <a:r>
              <a:rPr lang="en-US" sz="1900" b="1" dirty="0">
                <a:solidFill>
                  <a:srgbClr val="405A97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 </a:t>
            </a:r>
            <a:r>
              <a:rPr lang="en-US" sz="1900" b="1" dirty="0" err="1">
                <a:solidFill>
                  <a:srgbClr val="405A97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Spettro</a:t>
            </a:r>
            <a:r>
              <a:rPr lang="en-US" sz="1900" b="1" dirty="0">
                <a:solidFill>
                  <a:srgbClr val="405A97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 </a:t>
            </a:r>
            <a:r>
              <a:rPr lang="en-US" sz="1900" b="1" dirty="0" err="1">
                <a:solidFill>
                  <a:srgbClr val="405A97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Autistico</a:t>
            </a:r>
            <a:r>
              <a:rPr lang="en-US" sz="1900" b="1" dirty="0">
                <a:solidFill>
                  <a:srgbClr val="405A97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: </a:t>
            </a:r>
          </a:p>
          <a:p>
            <a:pPr algn="ctr">
              <a:lnSpc>
                <a:spcPts val="3079"/>
              </a:lnSpc>
              <a:spcAft>
                <a:spcPts val="600"/>
              </a:spcAft>
            </a:pPr>
            <a:r>
              <a:rPr lang="en-US" sz="1900" b="1" dirty="0">
                <a:solidFill>
                  <a:srgbClr val="405A97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Interventi </a:t>
            </a:r>
            <a:r>
              <a:rPr lang="en-US" sz="1900" b="1" dirty="0" err="1">
                <a:solidFill>
                  <a:srgbClr val="405A97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Naturalistici</a:t>
            </a:r>
            <a:r>
              <a:rPr lang="en-US" sz="1900" b="1" dirty="0">
                <a:solidFill>
                  <a:srgbClr val="405A97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 </a:t>
            </a:r>
            <a:r>
              <a:rPr lang="en-US" sz="1900" b="1" dirty="0" err="1">
                <a:solidFill>
                  <a:srgbClr val="405A97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Comportamentali</a:t>
            </a:r>
            <a:r>
              <a:rPr lang="en-US" sz="1900" b="1" dirty="0">
                <a:solidFill>
                  <a:srgbClr val="405A97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 </a:t>
            </a:r>
            <a:r>
              <a:rPr lang="en-US" sz="1900" b="1" dirty="0" err="1">
                <a:solidFill>
                  <a:srgbClr val="405A97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Evolutivi</a:t>
            </a:r>
            <a:endParaRPr lang="en-US" sz="1900" b="1" dirty="0">
              <a:solidFill>
                <a:srgbClr val="405A97"/>
              </a:solidFill>
              <a:latin typeface="Open Sans Bold"/>
              <a:ea typeface="Open Sans Bold"/>
              <a:cs typeface="Open Sans Bold"/>
              <a:sym typeface="Open Sans Bold"/>
            </a:endParaRPr>
          </a:p>
          <a:p>
            <a:pPr algn="ctr">
              <a:spcAft>
                <a:spcPts val="600"/>
              </a:spcAft>
            </a:pPr>
            <a:r>
              <a:rPr lang="it-IT" sz="800" b="1" dirty="0">
                <a:solidFill>
                  <a:srgbClr val="405A97"/>
                </a:solidFill>
                <a:latin typeface="Open Sans Bold"/>
                <a:ea typeface="Open Sans Bold"/>
                <a:cs typeface="Open Sans Bold"/>
              </a:rPr>
              <a:t>Direttore: Prof.ssa Elisa Maria </a:t>
            </a:r>
            <a:r>
              <a:rPr lang="it-IT" sz="800" b="1" dirty="0" err="1">
                <a:solidFill>
                  <a:srgbClr val="405A97"/>
                </a:solidFill>
                <a:latin typeface="Open Sans Bold"/>
                <a:ea typeface="Open Sans Bold"/>
                <a:cs typeface="Open Sans Bold"/>
              </a:rPr>
              <a:t>Fazzi</a:t>
            </a:r>
            <a:r>
              <a:rPr lang="it-IT" sz="800" b="1" dirty="0">
                <a:solidFill>
                  <a:srgbClr val="405A97"/>
                </a:solidFill>
                <a:latin typeface="Open Sans Bold"/>
                <a:ea typeface="Open Sans Bold"/>
                <a:cs typeface="Open Sans Bold"/>
              </a:rPr>
              <a:t>, Professore Ordinario di Neuropsichiatria Infantile - Università degli Studi di Brescia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458757" y="2101652"/>
            <a:ext cx="3217557" cy="46166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1800"/>
              </a:lnSpc>
              <a:spcBef>
                <a:spcPct val="0"/>
              </a:spcBef>
            </a:pPr>
            <a:r>
              <a:rPr lang="en-US" sz="1500" b="1" dirty="0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IL CORSO</a:t>
            </a:r>
          </a:p>
          <a:p>
            <a:pPr>
              <a:lnSpc>
                <a:spcPts val="1800"/>
              </a:lnSpc>
              <a:spcBef>
                <a:spcPct val="0"/>
              </a:spcBef>
            </a:pPr>
            <a:r>
              <a:rPr lang="en-US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Il </a:t>
            </a:r>
            <a:r>
              <a:rPr lang="en-US" sz="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corso</a:t>
            </a:r>
            <a:r>
              <a:rPr lang="en-US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it-IT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della durata di 1.500 ore per un totale di 60 CFU</a:t>
            </a:r>
            <a:r>
              <a:rPr lang="en-US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en-US" sz="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delinea</a:t>
            </a:r>
            <a:r>
              <a:rPr lang="en-US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un </a:t>
            </a:r>
            <a:r>
              <a:rPr lang="en-US" sz="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percorso</a:t>
            </a:r>
            <a:r>
              <a:rPr lang="en-US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formativo</a:t>
            </a:r>
            <a:r>
              <a:rPr lang="en-US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di alto </a:t>
            </a:r>
            <a:r>
              <a:rPr lang="en-US" sz="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livello</a:t>
            </a:r>
            <a:r>
              <a:rPr lang="en-US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specifico</a:t>
            </a:r>
            <a:r>
              <a:rPr lang="en-US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per </a:t>
            </a:r>
            <a:r>
              <a:rPr lang="en-US" sz="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disturbi</a:t>
            </a:r>
            <a:r>
              <a:rPr lang="en-US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dello</a:t>
            </a:r>
            <a:r>
              <a:rPr lang="en-US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spettro</a:t>
            </a:r>
            <a:r>
              <a:rPr lang="en-US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autistico</a:t>
            </a:r>
            <a:r>
              <a:rPr lang="en-US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 con </a:t>
            </a:r>
            <a:r>
              <a:rPr lang="en-US" sz="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particolare</a:t>
            </a:r>
            <a:r>
              <a:rPr lang="en-US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attenzione</a:t>
            </a:r>
            <a:r>
              <a:rPr lang="en-US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agli</a:t>
            </a:r>
            <a:r>
              <a:rPr lang="en-US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interventi</a:t>
            </a:r>
            <a:r>
              <a:rPr lang="en-US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naturalistici</a:t>
            </a:r>
            <a:r>
              <a:rPr lang="en-US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comportamentali</a:t>
            </a:r>
            <a:r>
              <a:rPr lang="en-US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evolutivi</a:t>
            </a:r>
            <a:r>
              <a:rPr lang="en-US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. </a:t>
            </a:r>
            <a:r>
              <a:rPr lang="en-US" sz="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Attraverso</a:t>
            </a:r>
            <a:r>
              <a:rPr lang="en-US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un </a:t>
            </a:r>
            <a:r>
              <a:rPr lang="en-US" sz="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approccio</a:t>
            </a:r>
            <a:r>
              <a:rPr lang="en-US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multidisciplinare</a:t>
            </a:r>
            <a:r>
              <a:rPr lang="en-US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en-US" sz="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si</a:t>
            </a:r>
            <a:r>
              <a:rPr lang="en-US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approfondiscono</a:t>
            </a:r>
            <a:r>
              <a:rPr lang="en-US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pratiche</a:t>
            </a:r>
            <a:r>
              <a:rPr lang="en-US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mediche</a:t>
            </a:r>
            <a:r>
              <a:rPr lang="en-US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 psicoeducative e di </a:t>
            </a:r>
            <a:r>
              <a:rPr lang="en-US" sz="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intervento</a:t>
            </a:r>
            <a:r>
              <a:rPr lang="en-US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evidence-based, </a:t>
            </a:r>
            <a:r>
              <a:rPr lang="en-US" sz="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alla</a:t>
            </a:r>
            <a:r>
              <a:rPr lang="en-US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luce</a:t>
            </a:r>
            <a:r>
              <a:rPr lang="en-US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delle</a:t>
            </a:r>
            <a:r>
              <a:rPr lang="en-US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linee</a:t>
            </a:r>
            <a:r>
              <a:rPr lang="en-US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 </a:t>
            </a:r>
            <a:r>
              <a:rPr lang="en-US" sz="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guida</a:t>
            </a:r>
            <a:r>
              <a:rPr lang="en-US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elaborate </a:t>
            </a:r>
            <a:r>
              <a:rPr lang="en-US" sz="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dall</a:t>
            </a:r>
            <a:r>
              <a:rPr lang="en-US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’ </a:t>
            </a:r>
            <a:r>
              <a:rPr lang="en-US" sz="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Istituto</a:t>
            </a:r>
            <a:r>
              <a:rPr lang="en-US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Superiore</a:t>
            </a:r>
            <a:r>
              <a:rPr lang="en-US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di </a:t>
            </a:r>
            <a:r>
              <a:rPr lang="en-US" sz="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Sanità</a:t>
            </a:r>
            <a:r>
              <a:rPr lang="en-US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. </a:t>
            </a:r>
          </a:p>
          <a:p>
            <a:pPr algn="l">
              <a:lnSpc>
                <a:spcPts val="1800"/>
              </a:lnSpc>
              <a:spcBef>
                <a:spcPct val="0"/>
              </a:spcBef>
            </a:pPr>
            <a:r>
              <a:rPr lang="en-US" sz="900" b="1" dirty="0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60 CFU, </a:t>
            </a:r>
            <a:r>
              <a:rPr lang="it-IT" sz="900" dirty="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comprensivi di: </a:t>
            </a:r>
          </a:p>
          <a:p>
            <a:pPr marL="171450" indent="-171450">
              <a:lnSpc>
                <a:spcPts val="18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sz="900" dirty="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300 ore didattica frontale e 675 ore studio individuale pari a 39 CFU</a:t>
            </a:r>
          </a:p>
          <a:p>
            <a:pPr marL="171450" indent="-171450" algn="l">
              <a:lnSpc>
                <a:spcPts val="18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sz="900" dirty="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300 ore Tirocinio pari a 12 CFU (che può essere svolto presso la sede di servizio con stipula di opportuna convenzione con </a:t>
            </a:r>
            <a:r>
              <a:rPr lang="it-IT" sz="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UniBS</a:t>
            </a:r>
            <a:r>
              <a:rPr lang="it-IT" sz="900" dirty="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)</a:t>
            </a:r>
          </a:p>
          <a:p>
            <a:pPr marL="171450" indent="-171450" algn="l">
              <a:lnSpc>
                <a:spcPts val="18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sz="900" dirty="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225 ore Tesi pari a 9 CFU. </a:t>
            </a:r>
          </a:p>
          <a:p>
            <a:pPr>
              <a:lnSpc>
                <a:spcPts val="1800"/>
              </a:lnSpc>
              <a:spcBef>
                <a:spcPct val="0"/>
              </a:spcBef>
            </a:pPr>
            <a:r>
              <a:rPr lang="it-IT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 Bold"/>
              </a:rPr>
              <a:t>Per il titolo di master occorre frequentare per un monte ore di didattica frontale non inferiore al 75%, di cui almeno il 30% in presenza. Il tirocinio deve essere svolto per un monte ore non inferiore al 75%.</a:t>
            </a:r>
            <a:endParaRPr lang="en-US" sz="9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 Bold"/>
            </a:endParaRPr>
          </a:p>
        </p:txBody>
      </p:sp>
      <p:sp>
        <p:nvSpPr>
          <p:cNvPr id="21" name="TextBox 21"/>
          <p:cNvSpPr txBox="1"/>
          <p:nvPr/>
        </p:nvSpPr>
        <p:spPr>
          <a:xfrm>
            <a:off x="2375848" y="311971"/>
            <a:ext cx="2848570" cy="3727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079"/>
              </a:lnSpc>
              <a:spcBef>
                <a:spcPct val="0"/>
              </a:spcBef>
            </a:pPr>
            <a:r>
              <a:rPr lang="en-US" sz="2199" b="1" dirty="0">
                <a:solidFill>
                  <a:srgbClr val="405A97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MASTER DI I LIVELLO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466350" y="9722069"/>
            <a:ext cx="6436100" cy="5770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40"/>
              </a:lnSpc>
              <a:spcBef>
                <a:spcPct val="0"/>
              </a:spcBef>
            </a:pPr>
            <a:r>
              <a:rPr lang="en-US" sz="900" i="1" dirty="0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*</a:t>
            </a:r>
            <a:r>
              <a:rPr lang="it-IT" sz="900" i="1" dirty="0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Per i candidati individuati dalle ASST/Fondazioni IRCCS lombarde, </a:t>
            </a:r>
            <a:r>
              <a:rPr lang="en-US" sz="900" i="1" dirty="0" err="1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il</a:t>
            </a:r>
            <a:r>
              <a:rPr lang="en-US" sz="900" i="1" dirty="0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 </a:t>
            </a:r>
            <a:r>
              <a:rPr lang="en-US" sz="900" i="1" dirty="0" err="1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corso</a:t>
            </a:r>
            <a:r>
              <a:rPr lang="en-US" sz="900" i="1" dirty="0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 </a:t>
            </a:r>
            <a:r>
              <a:rPr lang="en-US" sz="900" i="1" dirty="0" err="1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potrà</a:t>
            </a:r>
            <a:r>
              <a:rPr lang="en-US" sz="900" i="1" dirty="0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 </a:t>
            </a:r>
            <a:r>
              <a:rPr lang="en-US" sz="900" i="1" dirty="0" err="1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essere</a:t>
            </a:r>
            <a:r>
              <a:rPr lang="en-US" sz="900" i="1" dirty="0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 </a:t>
            </a:r>
            <a:r>
              <a:rPr lang="en-US" sz="900" i="1" dirty="0" err="1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finanziato</a:t>
            </a:r>
            <a:r>
              <a:rPr lang="en-US" sz="900" i="1" dirty="0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 </a:t>
            </a:r>
            <a:r>
              <a:rPr lang="en-US" sz="900" i="1" dirty="0" err="1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previa</a:t>
            </a:r>
            <a:r>
              <a:rPr lang="en-US" sz="900" i="1" dirty="0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 </a:t>
            </a:r>
            <a:r>
              <a:rPr lang="en-US" sz="900" i="1" dirty="0" err="1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attivazione</a:t>
            </a:r>
            <a:r>
              <a:rPr lang="en-US" sz="900" i="1" dirty="0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 di </a:t>
            </a:r>
            <a:r>
              <a:rPr lang="en-US" sz="900" i="1" dirty="0" err="1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convenzione</a:t>
            </a:r>
            <a:r>
              <a:rPr lang="en-US" sz="900" i="1" dirty="0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 con </a:t>
            </a:r>
            <a:r>
              <a:rPr lang="en-US" sz="900" i="1" dirty="0" err="1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l’Università</a:t>
            </a:r>
            <a:r>
              <a:rPr lang="en-US" sz="900" i="1" dirty="0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 </a:t>
            </a:r>
            <a:r>
              <a:rPr lang="en-US" sz="900" i="1" dirty="0" err="1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degli</a:t>
            </a:r>
            <a:r>
              <a:rPr lang="en-US" sz="900" i="1" dirty="0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 </a:t>
            </a:r>
            <a:r>
              <a:rPr lang="en-US" sz="900" i="1" dirty="0" err="1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Studi</a:t>
            </a:r>
            <a:r>
              <a:rPr lang="en-US" sz="900" i="1" dirty="0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 di Brescia, grazie </a:t>
            </a:r>
            <a:r>
              <a:rPr lang="en-US" sz="900" i="1" dirty="0" err="1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ai</a:t>
            </a:r>
            <a:r>
              <a:rPr lang="en-US" sz="900" i="1" dirty="0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 </a:t>
            </a:r>
            <a:r>
              <a:rPr lang="en-US" sz="900" i="1" dirty="0" err="1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fondi</a:t>
            </a:r>
            <a:r>
              <a:rPr lang="en-US" sz="900" i="1" dirty="0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 del </a:t>
            </a:r>
            <a:r>
              <a:rPr lang="en-US" sz="900" i="1" dirty="0" err="1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Ministero</a:t>
            </a:r>
            <a:r>
              <a:rPr lang="en-US" sz="900" i="1" dirty="0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 </a:t>
            </a:r>
            <a:r>
              <a:rPr lang="en-US" sz="900" i="1" dirty="0" err="1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della</a:t>
            </a:r>
            <a:r>
              <a:rPr lang="en-US" sz="900" i="1" dirty="0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 Salute </a:t>
            </a:r>
            <a:r>
              <a:rPr lang="en-US" sz="900" i="1" dirty="0" err="1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destinati</a:t>
            </a:r>
            <a:r>
              <a:rPr lang="en-US" sz="900" i="1" dirty="0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 </a:t>
            </a:r>
            <a:r>
              <a:rPr lang="en-US" sz="900" i="1" dirty="0" err="1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alla</a:t>
            </a:r>
            <a:r>
              <a:rPr lang="en-US" sz="900" i="1" dirty="0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 </a:t>
            </a:r>
            <a:r>
              <a:rPr lang="en-US" sz="900" i="1" dirty="0" err="1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cura</a:t>
            </a:r>
            <a:r>
              <a:rPr lang="en-US" sz="900" i="1" dirty="0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 </a:t>
            </a:r>
            <a:r>
              <a:rPr lang="en-US" sz="900" i="1" dirty="0" err="1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dei</a:t>
            </a:r>
            <a:r>
              <a:rPr lang="en-US" sz="900" i="1" dirty="0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 </a:t>
            </a:r>
            <a:r>
              <a:rPr lang="en-US" sz="900" i="1" dirty="0" err="1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soggetti</a:t>
            </a:r>
            <a:r>
              <a:rPr lang="en-US" sz="900" i="1" dirty="0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 con </a:t>
            </a:r>
            <a:r>
              <a:rPr lang="en-US" sz="900" i="1" dirty="0" err="1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disturbi</a:t>
            </a:r>
            <a:r>
              <a:rPr lang="en-US" sz="900" i="1" dirty="0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 </a:t>
            </a:r>
            <a:r>
              <a:rPr lang="en-US" sz="900" i="1" dirty="0" err="1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dello</a:t>
            </a:r>
            <a:r>
              <a:rPr lang="en-US" sz="900" i="1" dirty="0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 </a:t>
            </a:r>
            <a:r>
              <a:rPr lang="en-US" sz="900" i="1" dirty="0" err="1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spettro</a:t>
            </a:r>
            <a:r>
              <a:rPr lang="en-US" sz="900" i="1" dirty="0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 </a:t>
            </a:r>
            <a:r>
              <a:rPr lang="en-US" sz="900" i="1" dirty="0" err="1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autistico</a:t>
            </a:r>
            <a:r>
              <a:rPr lang="en-US" sz="900" i="1" dirty="0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 per </a:t>
            </a:r>
            <a:r>
              <a:rPr lang="en-US" sz="900" i="1" dirty="0" err="1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l’anno</a:t>
            </a:r>
            <a:r>
              <a:rPr lang="en-US" sz="900" i="1" dirty="0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 2021, </a:t>
            </a:r>
            <a:r>
              <a:rPr lang="en-US" sz="900" i="1" dirty="0" err="1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mentre</a:t>
            </a:r>
            <a:r>
              <a:rPr lang="en-US" sz="900" i="1" dirty="0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 è a </a:t>
            </a:r>
            <a:r>
              <a:rPr lang="en-US" sz="900" i="1" dirty="0" err="1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pagamento</a:t>
            </a:r>
            <a:r>
              <a:rPr lang="en-US" sz="900" i="1" dirty="0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 </a:t>
            </a:r>
            <a:r>
              <a:rPr lang="en-US" sz="900" b="1" i="1" dirty="0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€ 4.516 </a:t>
            </a:r>
            <a:r>
              <a:rPr lang="en-US" sz="900" i="1" dirty="0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per </a:t>
            </a:r>
            <a:r>
              <a:rPr lang="en-US" sz="900" i="1" dirty="0" err="1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gli</a:t>
            </a:r>
            <a:r>
              <a:rPr lang="en-US" sz="900" i="1" dirty="0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 </a:t>
            </a:r>
            <a:r>
              <a:rPr lang="en-US" sz="900" i="1" dirty="0" err="1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altri</a:t>
            </a:r>
            <a:r>
              <a:rPr lang="en-US" sz="900" i="1" dirty="0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 </a:t>
            </a:r>
            <a:r>
              <a:rPr lang="en-US" sz="900" i="1" dirty="0" err="1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partecipanti</a:t>
            </a:r>
            <a:r>
              <a:rPr lang="en-US" sz="900" i="1" dirty="0">
                <a:solidFill>
                  <a:srgbClr val="000000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.</a:t>
            </a:r>
          </a:p>
        </p:txBody>
      </p:sp>
      <p:grpSp>
        <p:nvGrpSpPr>
          <p:cNvPr id="45" name="Group 6"/>
          <p:cNvGrpSpPr/>
          <p:nvPr/>
        </p:nvGrpSpPr>
        <p:grpSpPr>
          <a:xfrm>
            <a:off x="7415033" y="63344"/>
            <a:ext cx="141467" cy="10651721"/>
            <a:chOff x="0" y="0"/>
            <a:chExt cx="50698" cy="3831771"/>
          </a:xfrm>
        </p:grpSpPr>
        <p:sp>
          <p:nvSpPr>
            <p:cNvPr id="46" name="Freeform 7"/>
            <p:cNvSpPr/>
            <p:nvPr/>
          </p:nvSpPr>
          <p:spPr>
            <a:xfrm>
              <a:off x="0" y="0"/>
              <a:ext cx="50698" cy="3831772"/>
            </a:xfrm>
            <a:custGeom>
              <a:avLst/>
              <a:gdLst/>
              <a:ahLst/>
              <a:cxnLst/>
              <a:rect l="l" t="t" r="r" b="b"/>
              <a:pathLst>
                <a:path w="50698" h="3831772">
                  <a:moveTo>
                    <a:pt x="0" y="0"/>
                  </a:moveTo>
                  <a:lnTo>
                    <a:pt x="50698" y="0"/>
                  </a:lnTo>
                  <a:lnTo>
                    <a:pt x="50698" y="3831772"/>
                  </a:lnTo>
                  <a:lnTo>
                    <a:pt x="0" y="3831772"/>
                  </a:lnTo>
                  <a:close/>
                </a:path>
              </a:pathLst>
            </a:custGeom>
            <a:solidFill>
              <a:srgbClr val="A6B0CA"/>
            </a:solidFill>
          </p:spPr>
          <p:txBody>
            <a:bodyPr/>
            <a:lstStyle/>
            <a:p>
              <a:endParaRPr lang="it-IT"/>
            </a:p>
          </p:txBody>
        </p:sp>
        <p:sp>
          <p:nvSpPr>
            <p:cNvPr id="47" name="TextBox 8"/>
            <p:cNvSpPr txBox="1"/>
            <p:nvPr/>
          </p:nvSpPr>
          <p:spPr>
            <a:xfrm>
              <a:off x="0" y="-28575"/>
              <a:ext cx="50698" cy="386034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61" name="Rectangle 1"/>
          <p:cNvSpPr>
            <a:spLocks noChangeArrowheads="1"/>
          </p:cNvSpPr>
          <p:nvPr/>
        </p:nvSpPr>
        <p:spPr bwMode="auto">
          <a:xfrm>
            <a:off x="0" y="0"/>
            <a:ext cx="7556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pSp>
        <p:nvGrpSpPr>
          <p:cNvPr id="67" name="Gruppo 66"/>
          <p:cNvGrpSpPr/>
          <p:nvPr/>
        </p:nvGrpSpPr>
        <p:grpSpPr>
          <a:xfrm>
            <a:off x="622911" y="8790996"/>
            <a:ext cx="1203125" cy="677740"/>
            <a:chOff x="447759" y="7963107"/>
            <a:chExt cx="1203125" cy="677740"/>
          </a:xfrm>
        </p:grpSpPr>
        <p:sp>
          <p:nvSpPr>
            <p:cNvPr id="66" name="Rettangolo arrotondato 65"/>
            <p:cNvSpPr/>
            <p:nvPr/>
          </p:nvSpPr>
          <p:spPr>
            <a:xfrm>
              <a:off x="447759" y="8284828"/>
              <a:ext cx="1203125" cy="356019"/>
            </a:xfrm>
            <a:prstGeom prst="roundRect">
              <a:avLst/>
            </a:prstGeom>
            <a:solidFill>
              <a:srgbClr val="EDED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900">
                  <a:solidFill>
                    <a:schemeClr val="tx1"/>
                  </a:solidFill>
                </a:rPr>
                <a:t>Settembre 2025</a:t>
              </a:r>
              <a:endParaRPr lang="it-IT" sz="900" dirty="0">
                <a:solidFill>
                  <a:schemeClr val="tx1"/>
                </a:solidFill>
              </a:endParaRPr>
            </a:p>
          </p:txBody>
        </p:sp>
        <p:sp>
          <p:nvSpPr>
            <p:cNvPr id="65" name="Rettangolo arrotondato 64"/>
            <p:cNvSpPr/>
            <p:nvPr/>
          </p:nvSpPr>
          <p:spPr>
            <a:xfrm>
              <a:off x="536732" y="7963107"/>
              <a:ext cx="1031248" cy="356019"/>
            </a:xfrm>
            <a:prstGeom prst="roundRect">
              <a:avLst/>
            </a:prstGeom>
            <a:solidFill>
              <a:srgbClr val="FEDF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900" b="1" dirty="0">
                  <a:solidFill>
                    <a:schemeClr val="tx1"/>
                  </a:solidFill>
                </a:rPr>
                <a:t>Inizio</a:t>
              </a:r>
            </a:p>
          </p:txBody>
        </p:sp>
      </p:grpSp>
      <p:grpSp>
        <p:nvGrpSpPr>
          <p:cNvPr id="68" name="Gruppo 67"/>
          <p:cNvGrpSpPr/>
          <p:nvPr/>
        </p:nvGrpSpPr>
        <p:grpSpPr>
          <a:xfrm>
            <a:off x="2370052" y="8790996"/>
            <a:ext cx="1203125" cy="677740"/>
            <a:chOff x="447759" y="7963107"/>
            <a:chExt cx="1203125" cy="677740"/>
          </a:xfrm>
        </p:grpSpPr>
        <p:sp>
          <p:nvSpPr>
            <p:cNvPr id="69" name="Rettangolo arrotondato 68"/>
            <p:cNvSpPr/>
            <p:nvPr/>
          </p:nvSpPr>
          <p:spPr>
            <a:xfrm>
              <a:off x="447759" y="8284828"/>
              <a:ext cx="1203125" cy="356019"/>
            </a:xfrm>
            <a:prstGeom prst="roundRect">
              <a:avLst/>
            </a:prstGeom>
            <a:solidFill>
              <a:srgbClr val="EDED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900" dirty="0">
                  <a:solidFill>
                    <a:schemeClr val="tx1"/>
                  </a:solidFill>
                </a:rPr>
                <a:t>€0</a:t>
              </a:r>
            </a:p>
          </p:txBody>
        </p:sp>
        <p:sp>
          <p:nvSpPr>
            <p:cNvPr id="70" name="Rettangolo arrotondato 69"/>
            <p:cNvSpPr/>
            <p:nvPr/>
          </p:nvSpPr>
          <p:spPr>
            <a:xfrm>
              <a:off x="536732" y="7963107"/>
              <a:ext cx="1031248" cy="356019"/>
            </a:xfrm>
            <a:prstGeom prst="roundRect">
              <a:avLst/>
            </a:prstGeom>
            <a:solidFill>
              <a:srgbClr val="FEDF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900" b="1" dirty="0">
                  <a:solidFill>
                    <a:schemeClr val="tx1"/>
                  </a:solidFill>
                </a:rPr>
                <a:t>Finanziato*</a:t>
              </a:r>
            </a:p>
          </p:txBody>
        </p:sp>
      </p:grpSp>
      <p:grpSp>
        <p:nvGrpSpPr>
          <p:cNvPr id="71" name="Gruppo 70"/>
          <p:cNvGrpSpPr/>
          <p:nvPr/>
        </p:nvGrpSpPr>
        <p:grpSpPr>
          <a:xfrm>
            <a:off x="4022672" y="8795255"/>
            <a:ext cx="1203125" cy="677740"/>
            <a:chOff x="447759" y="7963107"/>
            <a:chExt cx="1203125" cy="677740"/>
          </a:xfrm>
        </p:grpSpPr>
        <p:sp>
          <p:nvSpPr>
            <p:cNvPr id="72" name="Rettangolo arrotondato 71"/>
            <p:cNvSpPr/>
            <p:nvPr/>
          </p:nvSpPr>
          <p:spPr>
            <a:xfrm>
              <a:off x="447759" y="8284828"/>
              <a:ext cx="1203125" cy="356019"/>
            </a:xfrm>
            <a:prstGeom prst="roundRect">
              <a:avLst/>
            </a:prstGeom>
            <a:solidFill>
              <a:srgbClr val="EDED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900" dirty="0">
                  <a:solidFill>
                    <a:schemeClr val="tx1"/>
                  </a:solidFill>
                </a:rPr>
                <a:t>28 agosto 2025</a:t>
              </a:r>
            </a:p>
          </p:txBody>
        </p:sp>
        <p:sp>
          <p:nvSpPr>
            <p:cNvPr id="73" name="Rettangolo arrotondato 72"/>
            <p:cNvSpPr/>
            <p:nvPr/>
          </p:nvSpPr>
          <p:spPr>
            <a:xfrm>
              <a:off x="536732" y="7963107"/>
              <a:ext cx="1031248" cy="356019"/>
            </a:xfrm>
            <a:prstGeom prst="roundRect">
              <a:avLst/>
            </a:prstGeom>
            <a:solidFill>
              <a:srgbClr val="FEDF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900" b="1" dirty="0">
                  <a:solidFill>
                    <a:schemeClr val="tx1"/>
                  </a:solidFill>
                </a:rPr>
                <a:t>Scadenza iscrizioni</a:t>
              </a:r>
            </a:p>
          </p:txBody>
        </p:sp>
      </p:grpSp>
      <p:grpSp>
        <p:nvGrpSpPr>
          <p:cNvPr id="74" name="Gruppo 73"/>
          <p:cNvGrpSpPr/>
          <p:nvPr/>
        </p:nvGrpSpPr>
        <p:grpSpPr>
          <a:xfrm>
            <a:off x="5623125" y="8791714"/>
            <a:ext cx="1203125" cy="677740"/>
            <a:chOff x="447759" y="7963107"/>
            <a:chExt cx="1203125" cy="677740"/>
          </a:xfrm>
        </p:grpSpPr>
        <p:sp>
          <p:nvSpPr>
            <p:cNvPr id="75" name="Rettangolo arrotondato 74"/>
            <p:cNvSpPr/>
            <p:nvPr/>
          </p:nvSpPr>
          <p:spPr>
            <a:xfrm>
              <a:off x="447759" y="8284828"/>
              <a:ext cx="1203125" cy="356019"/>
            </a:xfrm>
            <a:prstGeom prst="roundRect">
              <a:avLst/>
            </a:prstGeom>
            <a:solidFill>
              <a:srgbClr val="EDED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900" dirty="0" err="1">
                  <a:solidFill>
                    <a:schemeClr val="tx1"/>
                  </a:solidFill>
                </a:rPr>
                <a:t>Blended</a:t>
              </a:r>
              <a:r>
                <a:rPr lang="it-IT" sz="900" dirty="0">
                  <a:solidFill>
                    <a:schemeClr val="tx1"/>
                  </a:solidFill>
                </a:rPr>
                <a:t>, Brescia</a:t>
              </a:r>
            </a:p>
          </p:txBody>
        </p:sp>
        <p:sp>
          <p:nvSpPr>
            <p:cNvPr id="76" name="Rettangolo arrotondato 75"/>
            <p:cNvSpPr/>
            <p:nvPr/>
          </p:nvSpPr>
          <p:spPr>
            <a:xfrm>
              <a:off x="536732" y="7963107"/>
              <a:ext cx="1031248" cy="356019"/>
            </a:xfrm>
            <a:prstGeom prst="roundRect">
              <a:avLst/>
            </a:prstGeom>
            <a:solidFill>
              <a:srgbClr val="FEDF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900" b="1" dirty="0">
                  <a:solidFill>
                    <a:schemeClr val="tx1"/>
                  </a:solidFill>
                </a:rPr>
                <a:t>Modalità</a:t>
              </a:r>
            </a:p>
          </p:txBody>
        </p:sp>
      </p:grpSp>
      <p:sp>
        <p:nvSpPr>
          <p:cNvPr id="36" name="TextBox 20"/>
          <p:cNvSpPr txBox="1"/>
          <p:nvPr/>
        </p:nvSpPr>
        <p:spPr>
          <a:xfrm>
            <a:off x="3852848" y="7151819"/>
            <a:ext cx="3178701" cy="13849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800"/>
              </a:lnSpc>
              <a:spcBef>
                <a:spcPct val="0"/>
              </a:spcBef>
            </a:pPr>
            <a:r>
              <a:rPr lang="en-US" sz="1500" b="1" dirty="0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SBOCCHI PROFESSIONALI</a:t>
            </a:r>
          </a:p>
          <a:p>
            <a:pPr>
              <a:lnSpc>
                <a:spcPts val="1800"/>
              </a:lnSpc>
              <a:spcBef>
                <a:spcPct val="0"/>
              </a:spcBef>
            </a:pPr>
            <a:r>
              <a:rPr lang="it-IT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Al termine del Master si potrà svolgere attività professionale presso servizi di neuropsichiatria infantile, servizi di abilitazione per l’età evolutive e centri diurni residenziali e svolgere interventi nell’ambito scolastico e domiciliare.</a:t>
            </a:r>
            <a:endParaRPr lang="en-US" sz="9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8" name="TextBox 20"/>
          <p:cNvSpPr txBox="1"/>
          <p:nvPr/>
        </p:nvSpPr>
        <p:spPr>
          <a:xfrm>
            <a:off x="525701" y="7161746"/>
            <a:ext cx="3128676" cy="138499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1800"/>
              </a:lnSpc>
              <a:spcBef>
                <a:spcPct val="0"/>
              </a:spcBef>
            </a:pPr>
            <a:r>
              <a:rPr lang="en-US" sz="1500" b="1" dirty="0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OBIETTIVI FORMATIVI</a:t>
            </a:r>
          </a:p>
          <a:p>
            <a:pPr marL="367031" lvl="1" indent="-183515" algn="l">
              <a:lnSpc>
                <a:spcPts val="1800"/>
              </a:lnSpc>
              <a:buFont typeface="Arial"/>
              <a:buChar char="•"/>
            </a:pPr>
            <a:r>
              <a:rPr lang="en-US" sz="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Acquisire</a:t>
            </a:r>
            <a:r>
              <a:rPr lang="en-US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conoscenze</a:t>
            </a:r>
            <a:r>
              <a:rPr lang="en-US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sugli</a:t>
            </a:r>
            <a:r>
              <a:rPr lang="en-US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interventi</a:t>
            </a:r>
            <a:r>
              <a:rPr lang="en-US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evidence-based e </a:t>
            </a:r>
            <a:r>
              <a:rPr lang="en-US" sz="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terapia</a:t>
            </a:r>
            <a:r>
              <a:rPr lang="en-US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nell’autismo</a:t>
            </a:r>
            <a:r>
              <a:rPr lang="en-US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in </a:t>
            </a:r>
            <a:r>
              <a:rPr lang="en-US" sz="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età</a:t>
            </a:r>
            <a:r>
              <a:rPr lang="en-US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evolutiva</a:t>
            </a:r>
            <a:r>
              <a:rPr lang="en-US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</a:p>
          <a:p>
            <a:pPr marL="367031" lvl="1" indent="-183515">
              <a:lnSpc>
                <a:spcPts val="1800"/>
              </a:lnSpc>
              <a:buFont typeface="Arial"/>
              <a:buChar char="•"/>
            </a:pPr>
            <a:r>
              <a:rPr lang="en-US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Focus </a:t>
            </a:r>
            <a:r>
              <a:rPr lang="en-US" sz="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particolare</a:t>
            </a:r>
            <a:r>
              <a:rPr lang="en-US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sarà</a:t>
            </a:r>
            <a:r>
              <a:rPr lang="en-US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approfondire</a:t>
            </a:r>
            <a:r>
              <a:rPr lang="en-US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gli</a:t>
            </a:r>
            <a:r>
              <a:rPr lang="en-US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interventi</a:t>
            </a:r>
            <a:r>
              <a:rPr lang="en-US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naturalistici</a:t>
            </a:r>
            <a:r>
              <a:rPr lang="en-US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comportamentali</a:t>
            </a:r>
            <a:r>
              <a:rPr lang="en-US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evolutivi</a:t>
            </a:r>
            <a:r>
              <a:rPr lang="en-US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e le </a:t>
            </a:r>
            <a:r>
              <a:rPr lang="en-US" sz="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altre</a:t>
            </a:r>
            <a:r>
              <a:rPr lang="en-US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modalità</a:t>
            </a:r>
            <a:r>
              <a:rPr lang="en-US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di </a:t>
            </a:r>
            <a:r>
              <a:rPr lang="en-US" sz="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intervento</a:t>
            </a:r>
            <a:r>
              <a:rPr lang="en-US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evidence-based. </a:t>
            </a:r>
          </a:p>
        </p:txBody>
      </p:sp>
      <p:sp>
        <p:nvSpPr>
          <p:cNvPr id="40" name="TextBox 20"/>
          <p:cNvSpPr txBox="1"/>
          <p:nvPr/>
        </p:nvSpPr>
        <p:spPr>
          <a:xfrm>
            <a:off x="3852847" y="5532126"/>
            <a:ext cx="3178701" cy="11541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800"/>
              </a:lnSpc>
              <a:spcBef>
                <a:spcPct val="0"/>
              </a:spcBef>
            </a:pPr>
            <a:r>
              <a:rPr lang="en-US" sz="1500" b="1" dirty="0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A CHI E’ RIVOLTO</a:t>
            </a:r>
          </a:p>
          <a:p>
            <a:pPr>
              <a:lnSpc>
                <a:spcPts val="1800"/>
              </a:lnSpc>
              <a:spcBef>
                <a:spcPct val="0"/>
              </a:spcBef>
            </a:pPr>
            <a:r>
              <a:rPr lang="it-IT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 Bold"/>
              </a:rPr>
              <a:t>Professionisti/e dell'ambito sanitario (medici, infermieri/e, terapisti/e, educatori/</a:t>
            </a:r>
            <a:r>
              <a:rPr lang="it-IT" sz="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 Bold"/>
              </a:rPr>
              <a:t>rici</a:t>
            </a:r>
            <a:r>
              <a:rPr lang="it-IT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 Bold"/>
              </a:rPr>
              <a:t> professionali, psicologi/he, assistenti sociali) ed educativo (insegnanti di sostegno, educatori/</a:t>
            </a:r>
            <a:r>
              <a:rPr lang="it-IT" sz="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 Bold"/>
              </a:rPr>
              <a:t>rici</a:t>
            </a:r>
            <a:r>
              <a:rPr lang="it-IT" sz="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 Bold"/>
              </a:rPr>
              <a:t> scolastici/he, pedagogisti/e).</a:t>
            </a:r>
            <a:endParaRPr lang="en-US" sz="9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 Bold"/>
            </a:endParaRPr>
          </a:p>
        </p:txBody>
      </p:sp>
      <p:sp>
        <p:nvSpPr>
          <p:cNvPr id="9" name="AutoShape 2" descr="https://mail.google.com/mail/u/0?ui=2&amp;ik=295dbfa1b9&amp;attid=0.1&amp;permmsgid=msg-f:1831384358460059405&amp;th=196a625ef537ef0d&amp;view=fimg&amp;fur=ip&amp;permmsgid=msg-f:1831384358460059405&amp;sz=s0-l75-ft&amp;attbid=ANGjdJ8SONFEWL336b3H7E9bzdkMEU6nccbgLSxLWdEwABM3mfAxAB5PddX7B4cK7Kz5M5y2ij6_QlmJ8Zu8WoaYoMkv9UXt5Jn_B1YS_6xfAlOh5UElQJsb1v7NcJM&amp;disp=emb&amp;realattid=A2C4EA9A-FD8C-40B9-8CB9-1EB3A350C529&amp;z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90" t="22811" r="38806" b="33249"/>
          <a:stretch/>
        </p:blipFill>
        <p:spPr>
          <a:xfrm>
            <a:off x="4206140" y="2331031"/>
            <a:ext cx="2461689" cy="2553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401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392</Words>
  <Application>Microsoft Office PowerPoint</Application>
  <PresentationFormat>Personalizzato</PresentationFormat>
  <Paragraphs>28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Open Sans Bold</vt:lpstr>
      <vt:lpstr>Arial</vt:lpstr>
      <vt:lpstr>Open Sans</vt:lpstr>
      <vt:lpstr>Calibri</vt:lpstr>
      <vt:lpstr>Open Sans Italics</vt:lpstr>
      <vt:lpstr>Office Theme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DI PRIMO LIVELLO IN</dc:title>
  <dc:creator>UMBNPSI313</dc:creator>
  <cp:lastModifiedBy>Daria TARGHETTI</cp:lastModifiedBy>
  <cp:revision>38</cp:revision>
  <cp:lastPrinted>2025-05-09T08:54:13Z</cp:lastPrinted>
  <dcterms:created xsi:type="dcterms:W3CDTF">2006-08-16T00:00:00Z</dcterms:created>
  <dcterms:modified xsi:type="dcterms:W3CDTF">2025-05-09T11:30:22Z</dcterms:modified>
  <dc:identifier>DAGmrctq70I</dc:identifier>
</cp:coreProperties>
</file>