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3" r:id="rId3"/>
    <p:sldId id="29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89B389-FC69-47EF-9E51-ECFC8DE1F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80587F-1739-44DC-B136-51AC4F0F4C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261A398-D05C-48F5-BF1D-9FEFA5B05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B445D2E-B289-428D-8AEE-18355ABB2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B8A3-61E0-4A87-BC67-1BE04A50A5F1}" type="datetime1">
              <a:rPr lang="it-IT" smtClean="0"/>
              <a:t>30/09/2025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881780C-6B55-4563-A756-4A9CBA811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27/05/2019 - Gruppo di Lavoro CTP per i Tirocini - DZ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A750B4E-0FDA-4003-BF2A-A1FB994D8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48199-4F8A-4962-A08F-E18834C4E2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2135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651231B-32CA-4479-9732-7807DF878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9A30BAC-664A-4109-B494-762788F68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DE5D29-83E4-43C4-95EE-96C18CE93B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7869D-561F-4B3D-B946-8D4D732D6D79}" type="datetime1">
              <a:rPr lang="it-IT" smtClean="0"/>
              <a:t>30/09/2025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CB3A7A-8501-4FB5-A67A-5784D11F6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27/05/2019 - Gruppo di Lavoro CTP per i Tirocini - DZ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F27175-BB8D-49B6-AF9D-715075627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48199-4F8A-4962-A08F-E18834C4E2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685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DF470C-6E82-4FA4-945A-3D73401B7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293" y="790399"/>
            <a:ext cx="7750507" cy="1105863"/>
          </a:xfrm>
        </p:spPr>
        <p:txBody>
          <a:bodyPr>
            <a:noAutofit/>
          </a:bodyPr>
          <a:lstStyle/>
          <a:p>
            <a:pPr algn="ctr"/>
            <a:r>
              <a:rPr lang="it-IT" sz="6000" b="1" dirty="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rPr>
              <a:t>ADE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9BBAB9-E815-4139-BC6E-6A16D7CC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48199-4F8A-4962-A08F-E18834C4E281}" type="slidenum">
              <a:rPr lang="it-IT" smtClean="0"/>
              <a:t>1</a:t>
            </a:fld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777286" y="1896262"/>
            <a:ext cx="9576514" cy="419544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it-IT" b="1" dirty="0">
              <a:solidFill>
                <a:schemeClr val="bg2">
                  <a:lumMod val="25000"/>
                </a:schemeClr>
              </a:solidFill>
              <a:latin typeface="Avenir LT Std 45 Book" panose="020B0502020203020204" pitchFamily="34" charset="0"/>
            </a:endParaRPr>
          </a:p>
          <a:p>
            <a:r>
              <a:rPr lang="it-IT" sz="2400" dirty="0">
                <a:latin typeface="Avenir LT Std 45 Book" panose="020B0502020203020204"/>
              </a:rPr>
              <a:t>Le ADE sono attività a libera scelta che gli studenti devono frequentare per ottenere 8 crediti divisi su sei anni </a:t>
            </a:r>
          </a:p>
          <a:p>
            <a:r>
              <a:rPr lang="it-IT" sz="2400" dirty="0">
                <a:latin typeface="Avenir LT Std 45 Book" panose="020B0502020203020204"/>
              </a:rPr>
              <a:t>Le ADE sono cumulabili, quindi i crediti che ‘’avanzano’’ possono essere usati per l’anno successivo.</a:t>
            </a:r>
          </a:p>
          <a:p>
            <a:r>
              <a:rPr lang="it-IT" sz="2400" dirty="0">
                <a:latin typeface="Avenir LT Std 45 Book" panose="020B0502020203020204"/>
              </a:rPr>
              <a:t>Le ADE si ottengono frequentando corsi opzionali e/o monografici segnalati dal Corso di Medicina e inseriti nella tabella ADE pubblicata sul sito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8251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DF470C-6E82-4FA4-945A-3D73401B7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293" y="790399"/>
            <a:ext cx="7750507" cy="1105863"/>
          </a:xfrm>
        </p:spPr>
        <p:txBody>
          <a:bodyPr>
            <a:noAutofit/>
          </a:bodyPr>
          <a:lstStyle/>
          <a:p>
            <a:pPr algn="ctr"/>
            <a:r>
              <a:rPr lang="it-IT" sz="6000" b="1" dirty="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rPr>
              <a:t>ADE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9BBAB9-E815-4139-BC6E-6A16D7CC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48199-4F8A-4962-A08F-E18834C4E281}" type="slidenum">
              <a:rPr lang="it-IT" smtClean="0"/>
              <a:t>2</a:t>
            </a:fld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777286" y="1896262"/>
            <a:ext cx="9576514" cy="419544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it-IT" b="1" dirty="0">
              <a:solidFill>
                <a:schemeClr val="bg2">
                  <a:lumMod val="25000"/>
                </a:schemeClr>
              </a:solidFill>
              <a:latin typeface="Avenir LT Std 45 Book" panose="020B0502020203020204" pitchFamily="34" charset="0"/>
            </a:endParaRPr>
          </a:p>
          <a:p>
            <a:r>
              <a:rPr lang="it-IT" sz="2200" b="1" dirty="0">
                <a:latin typeface="Avenir LT Std 45 Book" panose="020B0502020203020204" pitchFamily="34" charset="0"/>
              </a:rPr>
              <a:t>Si ricorda che anche le ADE del primo triennio sono </a:t>
            </a:r>
            <a:r>
              <a:rPr lang="it-IT" sz="2200" b="1" u="sng" dirty="0">
                <a:latin typeface="Avenir LT Std 45 Book" panose="020B0502020203020204" pitchFamily="34" charset="0"/>
              </a:rPr>
              <a:t>propedeutiche</a:t>
            </a:r>
            <a:r>
              <a:rPr lang="it-IT" sz="2200" b="1" dirty="0">
                <a:latin typeface="Avenir LT Std 45 Book" panose="020B0502020203020204" pitchFamily="34" charset="0"/>
              </a:rPr>
              <a:t> al sostenimento degli esami del quarto anno e successivi!</a:t>
            </a:r>
          </a:p>
          <a:p>
            <a:r>
              <a:rPr lang="it-IT" sz="2200" dirty="0">
                <a:latin typeface="Avenir LT Std 45 Book" panose="020B0502020203020204" pitchFamily="34" charset="0"/>
              </a:rPr>
              <a:t>Per la registrazione dei CFU ADE bisogna compilare il </a:t>
            </a:r>
            <a:r>
              <a:rPr lang="it-IT" sz="2200" b="1" dirty="0">
                <a:latin typeface="Avenir LT Std 45 Book" panose="020B0502020203020204" pitchFamily="34" charset="0"/>
              </a:rPr>
              <a:t>libretto diario ADE</a:t>
            </a:r>
            <a:r>
              <a:rPr lang="it-IT" sz="2200" dirty="0">
                <a:latin typeface="Avenir LT Std 45 Book" panose="020B0502020203020204" pitchFamily="34" charset="0"/>
              </a:rPr>
              <a:t> con i corsi opzionali e/o monografici svolti.</a:t>
            </a:r>
          </a:p>
          <a:p>
            <a:r>
              <a:rPr lang="it-IT" sz="2200" dirty="0">
                <a:latin typeface="Avenir LT Std 45 Book" panose="020B0502020203020204" pitchFamily="34" charset="0"/>
              </a:rPr>
              <a:t>Al raggiungimento del/i CFU per anno e comunque prima dell’appello scelto per la verbalizzazione, caricare la scansione del </a:t>
            </a:r>
            <a:r>
              <a:rPr lang="it-IT" sz="2200" b="1" dirty="0">
                <a:latin typeface="Avenir LT Std 45 Book" panose="020B0502020203020204" pitchFamily="34" charset="0"/>
              </a:rPr>
              <a:t>libretto ADE </a:t>
            </a:r>
            <a:r>
              <a:rPr lang="it-IT" sz="2200" dirty="0">
                <a:latin typeface="Avenir LT Std 45 Book" panose="020B0502020203020204" pitchFamily="34" charset="0"/>
              </a:rPr>
              <a:t>e tutti gli </a:t>
            </a:r>
            <a:r>
              <a:rPr lang="it-IT" sz="2200" b="1" dirty="0">
                <a:latin typeface="Avenir LT Std 45 Book" panose="020B0502020203020204" pitchFamily="34" charset="0"/>
              </a:rPr>
              <a:t>attestati di partecipazione</a:t>
            </a:r>
            <a:r>
              <a:rPr lang="it-IT" sz="2200" dirty="0">
                <a:latin typeface="Avenir LT Std 45 Book" panose="020B0502020203020204" pitchFamily="34" charset="0"/>
              </a:rPr>
              <a:t> nell’apposita Comunità didattica delle ADE.</a:t>
            </a:r>
          </a:p>
        </p:txBody>
      </p:sp>
    </p:spTree>
    <p:extLst>
      <p:ext uri="{BB962C8B-B14F-4D97-AF65-F5344CB8AC3E}">
        <p14:creationId xmlns:p14="http://schemas.microsoft.com/office/powerpoint/2010/main" val="2863849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3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7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magine 17" descr="Immagine che contiene tavolo&#10;&#10;Descrizione generata automaticamente">
            <a:extLst>
              <a:ext uri="{FF2B5EF4-FFF2-40B4-BE49-F238E27FC236}">
                <a16:creationId xmlns:a16="http://schemas.microsoft.com/office/drawing/2014/main" id="{63814859-E525-4E8D-A81F-4F0F3159C9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7" b="32962"/>
          <a:stretch/>
        </p:blipFill>
        <p:spPr>
          <a:xfrm>
            <a:off x="6838683" y="1224190"/>
            <a:ext cx="4126016" cy="3844290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2550E6-8488-421B-B8FC-9EF23EC3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E048199-4F8A-4962-A08F-E18834C4E281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pSp>
        <p:nvGrpSpPr>
          <p:cNvPr id="66" name="Gruppo 65">
            <a:extLst>
              <a:ext uri="{FF2B5EF4-FFF2-40B4-BE49-F238E27FC236}">
                <a16:creationId xmlns:a16="http://schemas.microsoft.com/office/drawing/2014/main" id="{F8B75C14-E145-4EA5-93BC-2A4371B3FC88}"/>
              </a:ext>
            </a:extLst>
          </p:cNvPr>
          <p:cNvGrpSpPr/>
          <p:nvPr/>
        </p:nvGrpSpPr>
        <p:grpSpPr>
          <a:xfrm>
            <a:off x="1291009" y="1399949"/>
            <a:ext cx="9577897" cy="4956401"/>
            <a:chOff x="1243459" y="643704"/>
            <a:chExt cx="9577897" cy="4956401"/>
          </a:xfrm>
        </p:grpSpPr>
        <p:pic>
          <p:nvPicPr>
            <p:cNvPr id="16" name="Immagine 15" descr="Immagine che contiene tavolo&#10;&#10;Descrizione generata automaticamente">
              <a:extLst>
                <a:ext uri="{FF2B5EF4-FFF2-40B4-BE49-F238E27FC236}">
                  <a16:creationId xmlns:a16="http://schemas.microsoft.com/office/drawing/2014/main" id="{B4FB70A7-225F-40EC-A2BF-94E0140FE4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586" b="32561"/>
            <a:stretch/>
          </p:blipFill>
          <p:spPr>
            <a:xfrm>
              <a:off x="1243459" y="643704"/>
              <a:ext cx="4070744" cy="3757084"/>
            </a:xfrm>
            <a:prstGeom prst="rect">
              <a:avLst/>
            </a:prstGeom>
          </p:spPr>
        </p:pic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D4D85D59-12B0-43ED-BF20-046C96BE6A25}"/>
                </a:ext>
              </a:extLst>
            </p:cNvPr>
            <p:cNvSpPr txBox="1"/>
            <p:nvPr/>
          </p:nvSpPr>
          <p:spPr>
            <a:xfrm>
              <a:off x="1581150" y="2066925"/>
              <a:ext cx="1238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Salute mentale Covid</a:t>
              </a:r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74A1C566-C534-4D4F-9C33-86C42F6FBF70}"/>
                </a:ext>
              </a:extLst>
            </p:cNvPr>
            <p:cNvSpPr txBox="1"/>
            <p:nvPr/>
          </p:nvSpPr>
          <p:spPr>
            <a:xfrm>
              <a:off x="2918559" y="2066925"/>
              <a:ext cx="4770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0,4</a:t>
              </a:r>
            </a:p>
          </p:txBody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3C7B28A4-B5F3-4F16-AAB0-F8914007E172}"/>
                </a:ext>
              </a:extLst>
            </p:cNvPr>
            <p:cNvSpPr txBox="1"/>
            <p:nvPr/>
          </p:nvSpPr>
          <p:spPr>
            <a:xfrm>
              <a:off x="3364779" y="2113091"/>
              <a:ext cx="102395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dirty="0"/>
                <a:t>29/05/20</a:t>
              </a:r>
            </a:p>
          </p:txBody>
        </p: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C6C06384-920E-4CD0-932C-D82FFE2DACCC}"/>
                </a:ext>
              </a:extLst>
            </p:cNvPr>
            <p:cNvSpPr txBox="1"/>
            <p:nvPr/>
          </p:nvSpPr>
          <p:spPr>
            <a:xfrm>
              <a:off x="2887770" y="2534057"/>
              <a:ext cx="4770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0,4</a:t>
              </a:r>
            </a:p>
          </p:txBody>
        </p: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CA334435-2E25-4167-BC4F-FE6366D8A66B}"/>
                </a:ext>
              </a:extLst>
            </p:cNvPr>
            <p:cNvSpPr txBox="1"/>
            <p:nvPr/>
          </p:nvSpPr>
          <p:spPr>
            <a:xfrm>
              <a:off x="1557471" y="2540115"/>
              <a:ext cx="12382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err="1"/>
                <a:t>Grassofobia</a:t>
              </a:r>
              <a:endParaRPr lang="it-IT" sz="1200" dirty="0"/>
            </a:p>
          </p:txBody>
        </p: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FD70F0FF-ED9A-4ED0-975A-F9830D3AF73B}"/>
                </a:ext>
              </a:extLst>
            </p:cNvPr>
            <p:cNvSpPr txBox="1"/>
            <p:nvPr/>
          </p:nvSpPr>
          <p:spPr>
            <a:xfrm>
              <a:off x="1557471" y="2976513"/>
              <a:ext cx="12382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MOREMED</a:t>
              </a:r>
            </a:p>
          </p:txBody>
        </p:sp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890E918D-AC51-4CB4-BCB4-502391B28A66}"/>
                </a:ext>
              </a:extLst>
            </p:cNvPr>
            <p:cNvSpPr txBox="1"/>
            <p:nvPr/>
          </p:nvSpPr>
          <p:spPr>
            <a:xfrm>
              <a:off x="2889465" y="2958753"/>
              <a:ext cx="4770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0,5</a:t>
              </a:r>
            </a:p>
          </p:txBody>
        </p: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3DD24C86-C4CF-4B68-B5F9-092A7BA7DF1E}"/>
                </a:ext>
              </a:extLst>
            </p:cNvPr>
            <p:cNvSpPr txBox="1"/>
            <p:nvPr/>
          </p:nvSpPr>
          <p:spPr>
            <a:xfrm>
              <a:off x="3364779" y="2522246"/>
              <a:ext cx="9075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11/03/21</a:t>
              </a:r>
            </a:p>
          </p:txBody>
        </p:sp>
        <p:sp>
          <p:nvSpPr>
            <p:cNvPr id="41" name="CasellaDiTesto 40">
              <a:extLst>
                <a:ext uri="{FF2B5EF4-FFF2-40B4-BE49-F238E27FC236}">
                  <a16:creationId xmlns:a16="http://schemas.microsoft.com/office/drawing/2014/main" id="{A3B8ADD0-42CC-4CB3-BC63-FE41C719BB6A}"/>
                </a:ext>
              </a:extLst>
            </p:cNvPr>
            <p:cNvSpPr txBox="1"/>
            <p:nvPr/>
          </p:nvSpPr>
          <p:spPr>
            <a:xfrm>
              <a:off x="3358336" y="2934736"/>
              <a:ext cx="907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15/04/21</a:t>
              </a:r>
            </a:p>
            <a:p>
              <a:r>
                <a:rPr lang="it-IT" sz="1200" dirty="0"/>
                <a:t>(mattina)</a:t>
              </a:r>
            </a:p>
          </p:txBody>
        </p:sp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AF3F3422-B618-45B5-B820-BB908B85A050}"/>
                </a:ext>
              </a:extLst>
            </p:cNvPr>
            <p:cNvSpPr txBox="1"/>
            <p:nvPr/>
          </p:nvSpPr>
          <p:spPr>
            <a:xfrm>
              <a:off x="4075953" y="2078450"/>
              <a:ext cx="15269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Rif email del 29/07/20 allegata</a:t>
              </a:r>
            </a:p>
          </p:txBody>
        </p:sp>
        <p:sp>
          <p:nvSpPr>
            <p:cNvPr id="43" name="CasellaDiTesto 42">
              <a:extLst>
                <a:ext uri="{FF2B5EF4-FFF2-40B4-BE49-F238E27FC236}">
                  <a16:creationId xmlns:a16="http://schemas.microsoft.com/office/drawing/2014/main" id="{56D08549-4E2B-43F0-AE15-5F5C4BDB66F5}"/>
                </a:ext>
              </a:extLst>
            </p:cNvPr>
            <p:cNvSpPr txBox="1"/>
            <p:nvPr/>
          </p:nvSpPr>
          <p:spPr>
            <a:xfrm>
              <a:off x="4075952" y="2472688"/>
              <a:ext cx="13995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Rif email del 26/03/21 allegata</a:t>
              </a:r>
            </a:p>
          </p:txBody>
        </p:sp>
        <p:sp>
          <p:nvSpPr>
            <p:cNvPr id="44" name="CasellaDiTesto 43">
              <a:extLst>
                <a:ext uri="{FF2B5EF4-FFF2-40B4-BE49-F238E27FC236}">
                  <a16:creationId xmlns:a16="http://schemas.microsoft.com/office/drawing/2014/main" id="{6499EBEA-3D58-4452-B66E-D198197374C8}"/>
                </a:ext>
              </a:extLst>
            </p:cNvPr>
            <p:cNvSpPr txBox="1"/>
            <p:nvPr/>
          </p:nvSpPr>
          <p:spPr>
            <a:xfrm>
              <a:off x="4087947" y="2874248"/>
              <a:ext cx="1238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Certificato allegato</a:t>
              </a:r>
            </a:p>
          </p:txBody>
        </p:sp>
        <p:sp>
          <p:nvSpPr>
            <p:cNvPr id="45" name="CasellaDiTesto 44">
              <a:extLst>
                <a:ext uri="{FF2B5EF4-FFF2-40B4-BE49-F238E27FC236}">
                  <a16:creationId xmlns:a16="http://schemas.microsoft.com/office/drawing/2014/main" id="{CDA48BD6-AAE7-4759-B37D-B4ED4CBF3702}"/>
                </a:ext>
              </a:extLst>
            </p:cNvPr>
            <p:cNvSpPr txBox="1"/>
            <p:nvPr/>
          </p:nvSpPr>
          <p:spPr>
            <a:xfrm>
              <a:off x="7179213" y="2014746"/>
              <a:ext cx="112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MOREMED</a:t>
              </a:r>
            </a:p>
          </p:txBody>
        </p:sp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F97EF778-24FC-497E-BC5E-836377574F0F}"/>
                </a:ext>
              </a:extLst>
            </p:cNvPr>
            <p:cNvSpPr txBox="1"/>
            <p:nvPr/>
          </p:nvSpPr>
          <p:spPr>
            <a:xfrm>
              <a:off x="8511207" y="2004956"/>
              <a:ext cx="43393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500" dirty="0"/>
                <a:t>0,5</a:t>
              </a:r>
            </a:p>
          </p:txBody>
        </p:sp>
        <p:sp>
          <p:nvSpPr>
            <p:cNvPr id="47" name="CasellaDiTesto 46">
              <a:extLst>
                <a:ext uri="{FF2B5EF4-FFF2-40B4-BE49-F238E27FC236}">
                  <a16:creationId xmlns:a16="http://schemas.microsoft.com/office/drawing/2014/main" id="{01E1282B-DAA9-43A3-9A7E-3E68CABB5924}"/>
                </a:ext>
              </a:extLst>
            </p:cNvPr>
            <p:cNvSpPr txBox="1"/>
            <p:nvPr/>
          </p:nvSpPr>
          <p:spPr>
            <a:xfrm>
              <a:off x="8902712" y="1967278"/>
              <a:ext cx="8256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16/04/21</a:t>
              </a:r>
            </a:p>
            <a:p>
              <a:r>
                <a:rPr lang="it-IT" sz="1200" dirty="0"/>
                <a:t>(mattina)</a:t>
              </a:r>
            </a:p>
          </p:txBody>
        </p:sp>
        <p:sp>
          <p:nvSpPr>
            <p:cNvPr id="48" name="CasellaDiTesto 47">
              <a:extLst>
                <a:ext uri="{FF2B5EF4-FFF2-40B4-BE49-F238E27FC236}">
                  <a16:creationId xmlns:a16="http://schemas.microsoft.com/office/drawing/2014/main" id="{A4066253-336F-44AB-B6A5-785F2680C4E2}"/>
                </a:ext>
              </a:extLst>
            </p:cNvPr>
            <p:cNvSpPr txBox="1"/>
            <p:nvPr/>
          </p:nvSpPr>
          <p:spPr>
            <a:xfrm>
              <a:off x="9694909" y="1943920"/>
              <a:ext cx="11264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Certificato allegato</a:t>
              </a:r>
            </a:p>
          </p:txBody>
        </p:sp>
        <p:sp>
          <p:nvSpPr>
            <p:cNvPr id="49" name="CasellaDiTesto 48">
              <a:extLst>
                <a:ext uri="{FF2B5EF4-FFF2-40B4-BE49-F238E27FC236}">
                  <a16:creationId xmlns:a16="http://schemas.microsoft.com/office/drawing/2014/main" id="{7C592BFB-90BE-4E51-B2A9-6666CBE5FC2E}"/>
                </a:ext>
              </a:extLst>
            </p:cNvPr>
            <p:cNvSpPr txBox="1"/>
            <p:nvPr/>
          </p:nvSpPr>
          <p:spPr>
            <a:xfrm>
              <a:off x="7179213" y="2361269"/>
              <a:ext cx="112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MOREMED</a:t>
              </a:r>
            </a:p>
          </p:txBody>
        </p:sp>
        <p:sp>
          <p:nvSpPr>
            <p:cNvPr id="50" name="CasellaDiTesto 49">
              <a:extLst>
                <a:ext uri="{FF2B5EF4-FFF2-40B4-BE49-F238E27FC236}">
                  <a16:creationId xmlns:a16="http://schemas.microsoft.com/office/drawing/2014/main" id="{F035FC50-1C7C-4189-807D-B817C479BCC5}"/>
                </a:ext>
              </a:extLst>
            </p:cNvPr>
            <p:cNvSpPr txBox="1"/>
            <p:nvPr/>
          </p:nvSpPr>
          <p:spPr>
            <a:xfrm>
              <a:off x="8511207" y="2351479"/>
              <a:ext cx="43393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500" dirty="0"/>
                <a:t>0,5</a:t>
              </a:r>
            </a:p>
          </p:txBody>
        </p:sp>
        <p:sp>
          <p:nvSpPr>
            <p:cNvPr id="51" name="CasellaDiTesto 50">
              <a:extLst>
                <a:ext uri="{FF2B5EF4-FFF2-40B4-BE49-F238E27FC236}">
                  <a16:creationId xmlns:a16="http://schemas.microsoft.com/office/drawing/2014/main" id="{1CE91C47-65FB-4AD7-9734-8043C0B4B08A}"/>
                </a:ext>
              </a:extLst>
            </p:cNvPr>
            <p:cNvSpPr txBox="1"/>
            <p:nvPr/>
          </p:nvSpPr>
          <p:spPr>
            <a:xfrm>
              <a:off x="8801857" y="2325260"/>
              <a:ext cx="10230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15/04/21</a:t>
              </a:r>
            </a:p>
            <a:p>
              <a:r>
                <a:rPr lang="it-IT" sz="1200" dirty="0"/>
                <a:t>(pomeriggio)</a:t>
              </a:r>
            </a:p>
          </p:txBody>
        </p:sp>
        <p:sp>
          <p:nvSpPr>
            <p:cNvPr id="52" name="CasellaDiTesto 51">
              <a:extLst>
                <a:ext uri="{FF2B5EF4-FFF2-40B4-BE49-F238E27FC236}">
                  <a16:creationId xmlns:a16="http://schemas.microsoft.com/office/drawing/2014/main" id="{DAB0CD90-F3FE-43BC-9D08-9FD78959B21F}"/>
                </a:ext>
              </a:extLst>
            </p:cNvPr>
            <p:cNvSpPr txBox="1"/>
            <p:nvPr/>
          </p:nvSpPr>
          <p:spPr>
            <a:xfrm>
              <a:off x="9671108" y="2309282"/>
              <a:ext cx="11264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Certificato allegato</a:t>
              </a:r>
            </a:p>
          </p:txBody>
        </p:sp>
        <p:sp>
          <p:nvSpPr>
            <p:cNvPr id="53" name="CasellaDiTesto 52">
              <a:extLst>
                <a:ext uri="{FF2B5EF4-FFF2-40B4-BE49-F238E27FC236}">
                  <a16:creationId xmlns:a16="http://schemas.microsoft.com/office/drawing/2014/main" id="{5451063C-25AF-4248-8DE7-F308929156F8}"/>
                </a:ext>
              </a:extLst>
            </p:cNvPr>
            <p:cNvSpPr txBox="1"/>
            <p:nvPr/>
          </p:nvSpPr>
          <p:spPr>
            <a:xfrm>
              <a:off x="7165190" y="2697982"/>
              <a:ext cx="112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MOREMED</a:t>
              </a:r>
            </a:p>
          </p:txBody>
        </p:sp>
        <p:sp>
          <p:nvSpPr>
            <p:cNvPr id="54" name="CasellaDiTesto 53">
              <a:extLst>
                <a:ext uri="{FF2B5EF4-FFF2-40B4-BE49-F238E27FC236}">
                  <a16:creationId xmlns:a16="http://schemas.microsoft.com/office/drawing/2014/main" id="{46C50A37-F320-460A-A59B-069788B9DA52}"/>
                </a:ext>
              </a:extLst>
            </p:cNvPr>
            <p:cNvSpPr txBox="1"/>
            <p:nvPr/>
          </p:nvSpPr>
          <p:spPr>
            <a:xfrm>
              <a:off x="8481465" y="2723697"/>
              <a:ext cx="43393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500" dirty="0"/>
                <a:t>0,5</a:t>
              </a:r>
            </a:p>
          </p:txBody>
        </p:sp>
        <p:sp>
          <p:nvSpPr>
            <p:cNvPr id="55" name="CasellaDiTesto 54">
              <a:extLst>
                <a:ext uri="{FF2B5EF4-FFF2-40B4-BE49-F238E27FC236}">
                  <a16:creationId xmlns:a16="http://schemas.microsoft.com/office/drawing/2014/main" id="{98EA33CD-63D6-48D3-B1C5-CDCB679D0281}"/>
                </a:ext>
              </a:extLst>
            </p:cNvPr>
            <p:cNvSpPr txBox="1"/>
            <p:nvPr/>
          </p:nvSpPr>
          <p:spPr>
            <a:xfrm>
              <a:off x="8810530" y="2690011"/>
              <a:ext cx="9840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16/04/21</a:t>
              </a:r>
            </a:p>
            <a:p>
              <a:r>
                <a:rPr lang="it-IT" sz="1200" dirty="0"/>
                <a:t>(pomeriggio)</a:t>
              </a:r>
            </a:p>
          </p:txBody>
        </p:sp>
        <p:sp>
          <p:nvSpPr>
            <p:cNvPr id="56" name="CasellaDiTesto 55">
              <a:extLst>
                <a:ext uri="{FF2B5EF4-FFF2-40B4-BE49-F238E27FC236}">
                  <a16:creationId xmlns:a16="http://schemas.microsoft.com/office/drawing/2014/main" id="{AB37CD7A-FA84-48EB-9C2D-E956DE6D34FC}"/>
                </a:ext>
              </a:extLst>
            </p:cNvPr>
            <p:cNvSpPr txBox="1"/>
            <p:nvPr/>
          </p:nvSpPr>
          <p:spPr>
            <a:xfrm>
              <a:off x="9647307" y="2674644"/>
              <a:ext cx="11264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Certificato allegato</a:t>
              </a:r>
            </a:p>
          </p:txBody>
        </p:sp>
        <p:sp>
          <p:nvSpPr>
            <p:cNvPr id="57" name="CasellaDiTesto 56">
              <a:extLst>
                <a:ext uri="{FF2B5EF4-FFF2-40B4-BE49-F238E27FC236}">
                  <a16:creationId xmlns:a16="http://schemas.microsoft.com/office/drawing/2014/main" id="{3D527DBF-BAFE-4BC9-9E93-F4C5DDB2C2AE}"/>
                </a:ext>
              </a:extLst>
            </p:cNvPr>
            <p:cNvSpPr txBox="1"/>
            <p:nvPr/>
          </p:nvSpPr>
          <p:spPr>
            <a:xfrm>
              <a:off x="7165189" y="3115349"/>
              <a:ext cx="112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Webinar SISDO</a:t>
              </a:r>
            </a:p>
          </p:txBody>
        </p:sp>
        <p:sp>
          <p:nvSpPr>
            <p:cNvPr id="58" name="CasellaDiTesto 57">
              <a:extLst>
                <a:ext uri="{FF2B5EF4-FFF2-40B4-BE49-F238E27FC236}">
                  <a16:creationId xmlns:a16="http://schemas.microsoft.com/office/drawing/2014/main" id="{4AFD8F2F-373D-4647-B598-F99CE027E64F}"/>
                </a:ext>
              </a:extLst>
            </p:cNvPr>
            <p:cNvSpPr txBox="1"/>
            <p:nvPr/>
          </p:nvSpPr>
          <p:spPr>
            <a:xfrm>
              <a:off x="8481465" y="3128485"/>
              <a:ext cx="46368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500" dirty="0"/>
                <a:t>0,2</a:t>
              </a:r>
            </a:p>
          </p:txBody>
        </p:sp>
        <p:sp>
          <p:nvSpPr>
            <p:cNvPr id="59" name="CasellaDiTesto 58">
              <a:extLst>
                <a:ext uri="{FF2B5EF4-FFF2-40B4-BE49-F238E27FC236}">
                  <a16:creationId xmlns:a16="http://schemas.microsoft.com/office/drawing/2014/main" id="{C0A8AD3D-D393-45CC-AE6C-B78D78A85E1B}"/>
                </a:ext>
              </a:extLst>
            </p:cNvPr>
            <p:cNvSpPr txBox="1"/>
            <p:nvPr/>
          </p:nvSpPr>
          <p:spPr>
            <a:xfrm>
              <a:off x="8901856" y="3122498"/>
              <a:ext cx="9840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20/04/21</a:t>
              </a:r>
            </a:p>
            <a:p>
              <a:endParaRPr lang="it-IT" sz="1200" dirty="0"/>
            </a:p>
          </p:txBody>
        </p:sp>
        <p:sp>
          <p:nvSpPr>
            <p:cNvPr id="61" name="CasellaDiTesto 60">
              <a:extLst>
                <a:ext uri="{FF2B5EF4-FFF2-40B4-BE49-F238E27FC236}">
                  <a16:creationId xmlns:a16="http://schemas.microsoft.com/office/drawing/2014/main" id="{FF840F15-0AA7-4E94-A985-042D247A040B}"/>
                </a:ext>
              </a:extLst>
            </p:cNvPr>
            <p:cNvSpPr txBox="1"/>
            <p:nvPr/>
          </p:nvSpPr>
          <p:spPr>
            <a:xfrm>
              <a:off x="9666087" y="3027110"/>
              <a:ext cx="11264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Certificato allegato</a:t>
              </a:r>
            </a:p>
          </p:txBody>
        </p:sp>
        <p:sp>
          <p:nvSpPr>
            <p:cNvPr id="63" name="CasellaDiTesto 62">
              <a:extLst>
                <a:ext uri="{FF2B5EF4-FFF2-40B4-BE49-F238E27FC236}">
                  <a16:creationId xmlns:a16="http://schemas.microsoft.com/office/drawing/2014/main" id="{15C1F15C-6D8E-437F-AD83-DC294EA9BDC8}"/>
                </a:ext>
              </a:extLst>
            </p:cNvPr>
            <p:cNvSpPr txBox="1"/>
            <p:nvPr/>
          </p:nvSpPr>
          <p:spPr>
            <a:xfrm>
              <a:off x="3157146" y="1217533"/>
              <a:ext cx="1023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  <p:sp>
          <p:nvSpPr>
            <p:cNvPr id="64" name="CasellaDiTesto 63">
              <a:extLst>
                <a:ext uri="{FF2B5EF4-FFF2-40B4-BE49-F238E27FC236}">
                  <a16:creationId xmlns:a16="http://schemas.microsoft.com/office/drawing/2014/main" id="{3F17FDF0-D660-430F-B161-F56569D9DAF2}"/>
                </a:ext>
              </a:extLst>
            </p:cNvPr>
            <p:cNvSpPr txBox="1"/>
            <p:nvPr/>
          </p:nvSpPr>
          <p:spPr>
            <a:xfrm>
              <a:off x="1557471" y="4676775"/>
              <a:ext cx="3538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Totale I anno: 1,3 CFU</a:t>
              </a:r>
            </a:p>
          </p:txBody>
        </p:sp>
        <p:sp>
          <p:nvSpPr>
            <p:cNvPr id="65" name="CasellaDiTesto 64">
              <a:extLst>
                <a:ext uri="{FF2B5EF4-FFF2-40B4-BE49-F238E27FC236}">
                  <a16:creationId xmlns:a16="http://schemas.microsoft.com/office/drawing/2014/main" id="{AD7FB549-A3C5-4FD1-99A0-2AD2D5AC7199}"/>
                </a:ext>
              </a:extLst>
            </p:cNvPr>
            <p:cNvSpPr txBox="1"/>
            <p:nvPr/>
          </p:nvSpPr>
          <p:spPr>
            <a:xfrm>
              <a:off x="7146202" y="4676775"/>
              <a:ext cx="35384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Totale II anno: 1,7 CFU</a:t>
              </a:r>
            </a:p>
            <a:p>
              <a:endParaRPr lang="it-IT" dirty="0"/>
            </a:p>
            <a:p>
              <a:r>
                <a:rPr lang="it-IT" dirty="0"/>
                <a:t>I anno + II anno -&gt; 3 CFU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70248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222</Words>
  <Application>Microsoft Office PowerPoint</Application>
  <PresentationFormat>Widescreen</PresentationFormat>
  <Paragraphs>49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Avenir LT Std 45 Book</vt:lpstr>
      <vt:lpstr>Calibri</vt:lpstr>
      <vt:lpstr>Calibri Light</vt:lpstr>
      <vt:lpstr>Tema di Office</vt:lpstr>
      <vt:lpstr>ADE</vt:lpstr>
      <vt:lpstr>ADE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ADE</dc:title>
  <dc:creator>SALVI FRANCESCO</dc:creator>
  <cp:lastModifiedBy>Michela VITALE</cp:lastModifiedBy>
  <cp:revision>10</cp:revision>
  <dcterms:created xsi:type="dcterms:W3CDTF">2021-06-13T07:49:52Z</dcterms:created>
  <dcterms:modified xsi:type="dcterms:W3CDTF">2025-09-30T10:28:15Z</dcterms:modified>
</cp:coreProperties>
</file>