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540B66-734E-C5CD-31EE-1D09E8D8A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386E9F-7302-ED13-BD91-4F588F93C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6BB3FA-D35D-4F25-DF63-37F3BE6E5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76CD13-DB0D-23D6-47D2-A78A3A52A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961974-91E5-A098-8EFD-12F0E3D8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985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A5CC3A-505B-F6EC-62D6-55F6AE554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0D8F2E-1941-CCC7-99D4-37B560C91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827DC7-D7A4-E2CA-ADC7-F38AB28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C6FF43-F65B-8A07-6EB9-5523C09F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BC9519D-381E-F259-E54E-3A403570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930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2987685-1FE4-4291-269C-BD13CEE75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40A312D-5EA2-A49B-01C4-F7C4A3BCD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E86D7D-0727-4DD4-74DA-A49A29D2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E718AA-BEE2-0E0F-21DA-3DC6CBED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104636-2BCF-8F91-7E40-C835FD8B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273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CD882-B097-C244-E231-674B8D942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CE6BCF-9249-7877-1F1E-B1A614B67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9BB9D4-BA7A-655C-F28B-AE8FA458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09707D-DFC4-0BE6-5B11-5D8D16CF2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E44D9B-E12D-7FC5-1F15-B887F5A8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471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3FDAFF-6DA5-F2C8-BDA0-9A7E9EBFB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9DC4C5-5A24-CC7F-356F-B65434236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6676CD-4ECA-D364-ED08-D37CC174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276FC1-98AC-3398-4FDD-3EA2F6229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407B76-6ABA-6A3B-7E59-2064FB4C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53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466583-002B-E33F-893A-6285657AA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C0C78-0E39-AC54-CE3A-B101BDC75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B57EC06-F563-E5BB-6540-5B633072F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C5034D-02B5-706E-557C-C32309C9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51E6DB4-18EF-6A3F-691E-67AFBB29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2BAFE8-08FB-FEC0-DFA7-DBCF6EF8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988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211025-8EC2-8837-D74C-F3CDB28E2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73FA29-F370-C693-87FA-09B404B7A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91B34DA-5641-2725-27EA-915A67539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E00F8E4-FF9C-FBA0-9C71-440D899EC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4D15F0-9EF3-EAE3-DD9D-DAF614BC7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1FD96A0-6919-1C4B-BE5D-9C466474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10613B8-521E-96F6-70F8-CA2A4DD99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BE60438-4C8E-40AE-EF43-ECEF1AFD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793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5EE6-73C1-7C77-2D91-E25464B48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3B8105D-896D-7065-D4D4-B65CE10DC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EAF5B6E-9E5D-660D-5A95-ACF61851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9820386-7DE9-E182-13F2-B030EF66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77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DDED11C-8EC4-216F-B718-721957D94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79BC332-2538-65BB-C50A-0798A761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74DE15-BE4E-B71B-B5E7-9622B06F9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438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0732D-A6A1-EFF1-653D-D309DF82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BAC23C-779B-9AD1-4174-35D874AD6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CCFD37-F522-B50B-A238-89DCA64E5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0B4BB6-0B34-78B6-E404-398195487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96C03F-D4C0-B52C-310F-06666F442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F06132-E95E-FFB6-1831-1933846F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489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866E36-C640-E4AD-4C3C-5A2036808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D2FEDD4-8F5D-CEBE-508A-5462A3A7B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3AD1CC5-24DA-2B3D-3708-EEFFD3F37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F33941-EC4C-627C-D6E4-3044CE9F3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134CDF-E79E-1F5A-2887-01E7E7605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221C9-0D7E-03C8-2B24-B9AB121E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09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016F650-1B85-EFCC-6751-A1D295551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1537A2-CEB2-A8D7-1C11-D5E6DEEF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3C976C-E2CE-60B7-8654-40ED19387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2332E7-1E9B-4B81-9750-8B59AB3D8E11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161C67-373D-085D-E010-2318FAEBB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1C09A1-0723-6E25-E17C-3EFD25043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16150B-1BA6-41DA-982A-6F2036F87A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67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A556241D-2319-CA08-D96E-AF425C6816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792959"/>
              </p:ext>
            </p:extLst>
          </p:nvPr>
        </p:nvGraphicFramePr>
        <p:xfrm>
          <a:off x="1011677" y="1215956"/>
          <a:ext cx="10029217" cy="5397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6364">
                  <a:extLst>
                    <a:ext uri="{9D8B030D-6E8A-4147-A177-3AD203B41FA5}">
                      <a16:colId xmlns:a16="http://schemas.microsoft.com/office/drawing/2014/main" val="635086240"/>
                    </a:ext>
                  </a:extLst>
                </a:gridCol>
                <a:gridCol w="495061">
                  <a:extLst>
                    <a:ext uri="{9D8B030D-6E8A-4147-A177-3AD203B41FA5}">
                      <a16:colId xmlns:a16="http://schemas.microsoft.com/office/drawing/2014/main" val="585288183"/>
                    </a:ext>
                  </a:extLst>
                </a:gridCol>
                <a:gridCol w="1888294">
                  <a:extLst>
                    <a:ext uri="{9D8B030D-6E8A-4147-A177-3AD203B41FA5}">
                      <a16:colId xmlns:a16="http://schemas.microsoft.com/office/drawing/2014/main" val="2865450517"/>
                    </a:ext>
                  </a:extLst>
                </a:gridCol>
                <a:gridCol w="3483082">
                  <a:extLst>
                    <a:ext uri="{9D8B030D-6E8A-4147-A177-3AD203B41FA5}">
                      <a16:colId xmlns:a16="http://schemas.microsoft.com/office/drawing/2014/main" val="4077650083"/>
                    </a:ext>
                  </a:extLst>
                </a:gridCol>
                <a:gridCol w="521543">
                  <a:extLst>
                    <a:ext uri="{9D8B030D-6E8A-4147-A177-3AD203B41FA5}">
                      <a16:colId xmlns:a16="http://schemas.microsoft.com/office/drawing/2014/main" val="224894593"/>
                    </a:ext>
                  </a:extLst>
                </a:gridCol>
                <a:gridCol w="335435">
                  <a:extLst>
                    <a:ext uri="{9D8B030D-6E8A-4147-A177-3AD203B41FA5}">
                      <a16:colId xmlns:a16="http://schemas.microsoft.com/office/drawing/2014/main" val="557026975"/>
                    </a:ext>
                  </a:extLst>
                </a:gridCol>
                <a:gridCol w="1459438">
                  <a:extLst>
                    <a:ext uri="{9D8B030D-6E8A-4147-A177-3AD203B41FA5}">
                      <a16:colId xmlns:a16="http://schemas.microsoft.com/office/drawing/2014/main" val="204819200"/>
                    </a:ext>
                  </a:extLst>
                </a:gridCol>
              </a:tblGrid>
              <a:tr h="25148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Corso di Studio Biotecnologie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Corso di Studio Medicina e Chirurgia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NOTE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0447292"/>
                  </a:ext>
                </a:extLst>
              </a:tr>
              <a:tr h="251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Esami 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Esami 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7677141"/>
                  </a:ext>
                </a:extLst>
              </a:tr>
              <a:tr h="51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GENOMICA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9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Genetica Molecolare e genomica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4865475"/>
                  </a:ext>
                </a:extLst>
              </a:tr>
              <a:tr h="1293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ISTOLOGIA, EMBRIOLOGIA ED ANATOMIA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Integrazione della parte di Citologia +frequenza delle lezioni di Citologia e delle esercitazioni di Istologia per superare la prova pratica del vetrino se non sostenuto presso il </a:t>
                      </a:r>
                      <a:r>
                        <a:rPr lang="it-IT" sz="1100" kern="100" dirty="0" err="1">
                          <a:effectLst/>
                        </a:rPr>
                        <a:t>CdS</a:t>
                      </a:r>
                      <a:r>
                        <a:rPr lang="it-IT" sz="1100" kern="100" dirty="0">
                          <a:effectLst/>
                        </a:rPr>
                        <a:t> di Biotecnologie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6195689"/>
                  </a:ext>
                </a:extLst>
              </a:tr>
              <a:tr h="772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ISTOLOGIA, EMBRIOLOGIA ED ANATOMIA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ANATOMIA UMANA I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Nessun riconoscimento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7165694"/>
                  </a:ext>
                </a:extLst>
              </a:tr>
              <a:tr h="772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GENOMICA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9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BIOCHIMICA E BIOLOGIA MOLECOLARE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Modulo di Biologia Molecolare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4289847"/>
                  </a:ext>
                </a:extLst>
              </a:tr>
              <a:tr h="772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BIOCHIMICA 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9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BIOCHIMICA E BIOLOGIA MOLECOLARE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Biochimica Strutturale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3023631"/>
                  </a:ext>
                </a:extLst>
              </a:tr>
              <a:tr h="772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BIOSTATISTICA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6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SALUTE, PREVENZIONE E METODOLOGIA DELLA RICERCA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Statistica Medica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4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 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173309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81242EE-C928-BF01-C9B8-5F39F3C36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6778"/>
            <a:ext cx="1172183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Passaggio di Corso da Corsi di Studio dell’Ateneo di Brescia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Il riconoscimento degli esami o parte di essi avviene d’ufficio per gli insegnamenti come indicati nelle tabelle:</a:t>
            </a:r>
            <a:endParaRPr kumimoji="0" lang="it-IT" altLang="it-IT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8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581DD45-7454-3C18-7DED-AF646808B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162296"/>
              </p:ext>
            </p:extLst>
          </p:nvPr>
        </p:nvGraphicFramePr>
        <p:xfrm>
          <a:off x="865763" y="3347242"/>
          <a:ext cx="10943615" cy="3510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9698">
                  <a:extLst>
                    <a:ext uri="{9D8B030D-6E8A-4147-A177-3AD203B41FA5}">
                      <a16:colId xmlns:a16="http://schemas.microsoft.com/office/drawing/2014/main" val="3876893716"/>
                    </a:ext>
                  </a:extLst>
                </a:gridCol>
                <a:gridCol w="484021">
                  <a:extLst>
                    <a:ext uri="{9D8B030D-6E8A-4147-A177-3AD203B41FA5}">
                      <a16:colId xmlns:a16="http://schemas.microsoft.com/office/drawing/2014/main" val="2441836687"/>
                    </a:ext>
                  </a:extLst>
                </a:gridCol>
                <a:gridCol w="2283233">
                  <a:extLst>
                    <a:ext uri="{9D8B030D-6E8A-4147-A177-3AD203B41FA5}">
                      <a16:colId xmlns:a16="http://schemas.microsoft.com/office/drawing/2014/main" val="3450646148"/>
                    </a:ext>
                  </a:extLst>
                </a:gridCol>
                <a:gridCol w="2890363">
                  <a:extLst>
                    <a:ext uri="{9D8B030D-6E8A-4147-A177-3AD203B41FA5}">
                      <a16:colId xmlns:a16="http://schemas.microsoft.com/office/drawing/2014/main" val="3746680534"/>
                    </a:ext>
                  </a:extLst>
                </a:gridCol>
                <a:gridCol w="594894">
                  <a:extLst>
                    <a:ext uri="{9D8B030D-6E8A-4147-A177-3AD203B41FA5}">
                      <a16:colId xmlns:a16="http://schemas.microsoft.com/office/drawing/2014/main" val="1654119197"/>
                    </a:ext>
                  </a:extLst>
                </a:gridCol>
                <a:gridCol w="380794">
                  <a:extLst>
                    <a:ext uri="{9D8B030D-6E8A-4147-A177-3AD203B41FA5}">
                      <a16:colId xmlns:a16="http://schemas.microsoft.com/office/drawing/2014/main" val="213762005"/>
                    </a:ext>
                  </a:extLst>
                </a:gridCol>
                <a:gridCol w="1950612">
                  <a:extLst>
                    <a:ext uri="{9D8B030D-6E8A-4147-A177-3AD203B41FA5}">
                      <a16:colId xmlns:a16="http://schemas.microsoft.com/office/drawing/2014/main" val="2749421478"/>
                    </a:ext>
                  </a:extLst>
                </a:gridCol>
              </a:tblGrid>
              <a:tr h="272602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Corso di Studio Odontoiatria e PD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Corso di Studio Medicina e Chirurgia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NOTE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756866"/>
                  </a:ext>
                </a:extLst>
              </a:tr>
              <a:tr h="55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Esami 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Esami 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3749007"/>
                  </a:ext>
                </a:extLst>
              </a:tr>
              <a:tr h="837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ISTOLOGIA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7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Moduli di Istologia e Citologia, Embriologia ed Esercitazioni di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9806923"/>
                  </a:ext>
                </a:extLst>
              </a:tr>
              <a:tr h="554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ANATOMIA UMANA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10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ANATOMIA UMANA I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Nessun 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-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Frequenza parziale delle Esercitazioni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625372"/>
                  </a:ext>
                </a:extLst>
              </a:tr>
              <a:tr h="837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BIOSTATISTICA 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BIOSTATISTICA B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SALUTE, PREVENZIONE E METODOLOGIA DELLA RICERCA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Statistica Medica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4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6675093"/>
                  </a:ext>
                </a:extLst>
              </a:tr>
              <a:tr h="453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900" kern="100">
                          <a:effectLst/>
                        </a:rPr>
                        <a:t>SCIENZE COMPORTAMENTALI E METODOLOGIA SCIENTIFICA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13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SCIENZE UMANE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Introduzione Bioetica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 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1464293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1D09524D-8E47-C263-6396-AFADC7271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323628"/>
              </p:ext>
            </p:extLst>
          </p:nvPr>
        </p:nvGraphicFramePr>
        <p:xfrm>
          <a:off x="359923" y="94159"/>
          <a:ext cx="11751012" cy="3038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626">
                  <a:extLst>
                    <a:ext uri="{9D8B030D-6E8A-4147-A177-3AD203B41FA5}">
                      <a16:colId xmlns:a16="http://schemas.microsoft.com/office/drawing/2014/main" val="2578316665"/>
                    </a:ext>
                  </a:extLst>
                </a:gridCol>
                <a:gridCol w="436782">
                  <a:extLst>
                    <a:ext uri="{9D8B030D-6E8A-4147-A177-3AD203B41FA5}">
                      <a16:colId xmlns:a16="http://schemas.microsoft.com/office/drawing/2014/main" val="3014213703"/>
                    </a:ext>
                  </a:extLst>
                </a:gridCol>
                <a:gridCol w="2652430">
                  <a:extLst>
                    <a:ext uri="{9D8B030D-6E8A-4147-A177-3AD203B41FA5}">
                      <a16:colId xmlns:a16="http://schemas.microsoft.com/office/drawing/2014/main" val="1228040207"/>
                    </a:ext>
                  </a:extLst>
                </a:gridCol>
                <a:gridCol w="2652430">
                  <a:extLst>
                    <a:ext uri="{9D8B030D-6E8A-4147-A177-3AD203B41FA5}">
                      <a16:colId xmlns:a16="http://schemas.microsoft.com/office/drawing/2014/main" val="1213428338"/>
                    </a:ext>
                  </a:extLst>
                </a:gridCol>
                <a:gridCol w="456792">
                  <a:extLst>
                    <a:ext uri="{9D8B030D-6E8A-4147-A177-3AD203B41FA5}">
                      <a16:colId xmlns:a16="http://schemas.microsoft.com/office/drawing/2014/main" val="1059988278"/>
                    </a:ext>
                  </a:extLst>
                </a:gridCol>
                <a:gridCol w="1722976">
                  <a:extLst>
                    <a:ext uri="{9D8B030D-6E8A-4147-A177-3AD203B41FA5}">
                      <a16:colId xmlns:a16="http://schemas.microsoft.com/office/drawing/2014/main" val="2011240825"/>
                    </a:ext>
                  </a:extLst>
                </a:gridCol>
                <a:gridCol w="1722976">
                  <a:extLst>
                    <a:ext uri="{9D8B030D-6E8A-4147-A177-3AD203B41FA5}">
                      <a16:colId xmlns:a16="http://schemas.microsoft.com/office/drawing/2014/main" val="4059150177"/>
                    </a:ext>
                  </a:extLst>
                </a:gridCol>
              </a:tblGrid>
              <a:tr h="238019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Corso di Studio Farmacia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Corso di Studio Medicina e Chirurgia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NOTE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1613490115"/>
                  </a:ext>
                </a:extLst>
              </a:tr>
              <a:tr h="4845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Esami 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Esami 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CFU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4169050087"/>
                  </a:ext>
                </a:extLst>
              </a:tr>
              <a:tr h="484502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BIOLOGIA E GENETICA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GENETICA E ISTOLOGIA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Genetica Molecolare e genomica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1272346488"/>
                  </a:ext>
                </a:extLst>
              </a:tr>
              <a:tr h="23801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BIOCHIMICA E BIOLOGIA MOLECOLARE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Biologia Molecolare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Biochimica Strutturale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1753207695"/>
                  </a:ext>
                </a:extLst>
              </a:tr>
              <a:tr h="3860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1963350864"/>
                  </a:ext>
                </a:extLst>
              </a:tr>
              <a:tr h="23801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ANATOMIA UMANA E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12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GENETICA E ISTOLOGIA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Nessun 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-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558795729"/>
                  </a:ext>
                </a:extLst>
              </a:tr>
              <a:tr h="24648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ANATOMIA UMANA I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Nessun riconoscimento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-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4253851265"/>
                  </a:ext>
                </a:extLst>
              </a:tr>
              <a:tr h="4845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BIOSTATISTICA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6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SALUTE, PREVENZIONE E METODOLOGIA DELLA RICERCA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Statistica Medica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4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2708583575"/>
                  </a:ext>
                </a:extLst>
              </a:tr>
              <a:tr h="2380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LINGUA INGLESE B2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3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SCIENZE UMANE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Modulo di Inglese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4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>
                          <a:effectLst/>
                        </a:rPr>
                        <a:t> </a:t>
                      </a:r>
                      <a:endParaRPr lang="it-IT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kern="100" dirty="0">
                          <a:effectLst/>
                        </a:rPr>
                        <a:t> </a:t>
                      </a:r>
                      <a:endParaRPr lang="it-IT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87" marR="66687" marT="0" marB="0"/>
                </a:tc>
                <a:extLst>
                  <a:ext uri="{0D108BD9-81ED-4DB2-BD59-A6C34878D82A}">
                    <a16:rowId xmlns:a16="http://schemas.microsoft.com/office/drawing/2014/main" val="2122640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480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353</Words>
  <Application>Microsoft Office PowerPoint</Application>
  <PresentationFormat>Widescreen</PresentationFormat>
  <Paragraphs>148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>UNIBS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Michela VITALE</dc:creator>
  <cp:lastModifiedBy>Michela VITALE</cp:lastModifiedBy>
  <cp:revision>1</cp:revision>
  <dcterms:created xsi:type="dcterms:W3CDTF">2026-01-21T14:14:47Z</dcterms:created>
  <dcterms:modified xsi:type="dcterms:W3CDTF">2026-01-21T14:19:13Z</dcterms:modified>
</cp:coreProperties>
</file>