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2" r:id="rId3"/>
    <p:sldId id="293" r:id="rId4"/>
    <p:sldId id="29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2T09:07:28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 0,'6552'-47'0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2T09:07:31.9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0,'80'6,"94"18,-139-19,308 33,-214-27,83 2,-200-13,431 13,-74-3,-341-9,-1 2,1 1,26 8,39 5,507-4,-369-16,-201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2T09:07:45.2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68,'1'-1,"0"-1,-1 1,1 0,0 0,0 0,-1 0,1 0,0 0,0 0,0 0,0 1,0-1,0 0,1 0,-1 1,0-1,0 1,0-1,1 1,-1-1,0 1,1 0,-1 0,0 0,0 0,3 0,1-1,84-12,0 4,142 4,-118 4,1878-3,-1059 7,432 15,-769-27,-167-1,-255 11,157-3,-257-5,-15-3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2T09:08:01.6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0,'2943'0'0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2T09:08:14.7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9B389-FC69-47EF-9E51-ECFC8DE1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80587F-1739-44DC-B136-51AC4F0F4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61A398-D05C-48F5-BF1D-9FEFA5B05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445D2E-B289-428D-8AEE-18355ABB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B8A3-61E0-4A87-BC67-1BE04A50A5F1}" type="datetime1">
              <a:rPr lang="it-IT" smtClean="0"/>
              <a:t>22/01/2026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81780C-6B55-4563-A756-4A9CBA81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27/05/2019 - Gruppo di Lavoro CTP per i Tirocini - DZ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750B4E-0FDA-4003-BF2A-A1FB994D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199-4F8A-4962-A08F-E18834C4E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13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651231B-32CA-4479-9732-7807DF87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A30BAC-664A-4109-B494-762788F68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DE5D29-83E4-43C4-95EE-96C18CE93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7869D-561F-4B3D-B946-8D4D732D6D79}" type="datetime1">
              <a:rPr lang="it-IT" smtClean="0"/>
              <a:t>22/01/2026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CB3A7A-8501-4FB5-A67A-5784D11F6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27/05/2019 - Gruppo di Lavoro CTP per i Tirocini - DZ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F27175-BB8D-49B6-AF9D-715075627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48199-4F8A-4962-A08F-E18834C4E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85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pDSIssT16Q4i9JagAM-Xg-ZzQmM8rDfEg-EjwPAcxMA/edit?gid=0#gid=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bs.it/it/infostudent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E31B7-4330-FF9C-0082-A5511F86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310" y="2510119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rPr>
              <a:t>Attività Didattiche Elettive (ADE)</a:t>
            </a:r>
            <a:endParaRPr lang="it-IT" sz="54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7BAB3F-18AF-381B-A4F9-8453CD90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199-4F8A-4962-A08F-E18834C4E28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81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F470C-6E82-4FA4-945A-3D73401B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293" y="790399"/>
            <a:ext cx="7750507" cy="1105863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rPr>
              <a:t>COSA SONO LE ADE?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9BBAB9-E815-4139-BC6E-6A16D7CC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199-4F8A-4962-A08F-E18834C4E281}" type="slidenum">
              <a:rPr lang="it-IT" smtClean="0"/>
              <a:t>2</a:t>
            </a:fld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48601" y="1716059"/>
            <a:ext cx="10743399" cy="45440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it-IT" b="1" dirty="0">
              <a:solidFill>
                <a:schemeClr val="bg2">
                  <a:lumMod val="25000"/>
                </a:schemeClr>
              </a:solidFill>
              <a:latin typeface="Avenir LT Std 45 Book" panose="020B0502020203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400" dirty="0">
                <a:latin typeface="Avenir LT Std 45 Book" panose="020B0502020203020204"/>
              </a:rPr>
              <a:t>Le ADE sono attività a libera scelta che gli studenti devono frequentare per ottenere </a:t>
            </a:r>
            <a:r>
              <a:rPr lang="it-IT" sz="2400" b="1" dirty="0">
                <a:latin typeface="Avenir LT Std 45 Book" panose="020B0502020203020204"/>
              </a:rPr>
              <a:t>8 crediti </a:t>
            </a:r>
            <a:r>
              <a:rPr lang="it-IT" sz="2400" dirty="0">
                <a:latin typeface="Avenir LT Std 45 Book" panose="020B0502020203020204"/>
              </a:rPr>
              <a:t>divisi su sei anni. </a:t>
            </a:r>
          </a:p>
          <a:p>
            <a:pPr>
              <a:lnSpc>
                <a:spcPct val="100000"/>
              </a:lnSpc>
            </a:pPr>
            <a:r>
              <a:rPr lang="it-IT" sz="2400" dirty="0">
                <a:latin typeface="Avenir LT Std 45 Book" panose="020B0502020203020204"/>
              </a:rPr>
              <a:t>Le ADE si ottengono frequentando corsi opzionali e/o monografici approvati dal Consiglio di Corso di Medicina e inseriti nella </a:t>
            </a:r>
            <a:r>
              <a:rPr lang="it-IT" sz="2400" dirty="0">
                <a:latin typeface="Avenir LT Std 45 Book" panose="020B0502020203020204"/>
                <a:hlinkClick r:id="rId2"/>
              </a:rPr>
              <a:t>tabella ADE pubblicata </a:t>
            </a:r>
            <a:r>
              <a:rPr lang="it-IT" sz="2400" dirty="0">
                <a:latin typeface="Avenir LT Std 45 Book" panose="020B0502020203020204"/>
              </a:rPr>
              <a:t>sul sito.</a:t>
            </a:r>
          </a:p>
          <a:p>
            <a:pPr>
              <a:lnSpc>
                <a:spcPct val="100000"/>
              </a:lnSpc>
            </a:pPr>
            <a:r>
              <a:rPr lang="it-IT" sz="2400" b="1" dirty="0">
                <a:latin typeface="Avenir LT Std 45 Book" panose="020B0502020203020204" pitchFamily="34" charset="0"/>
              </a:rPr>
              <a:t>Si ricorda che le ADE del primo triennio sono </a:t>
            </a:r>
            <a:r>
              <a:rPr lang="it-IT" sz="2400" b="1" u="sng" dirty="0">
                <a:latin typeface="Avenir LT Std 45 Book" panose="020B0502020203020204" pitchFamily="34" charset="0"/>
              </a:rPr>
              <a:t>propedeutiche</a:t>
            </a:r>
            <a:r>
              <a:rPr lang="it-IT" sz="2400" b="1" dirty="0">
                <a:latin typeface="Avenir LT Std 45 Book" panose="020B0502020203020204" pitchFamily="34" charset="0"/>
              </a:rPr>
              <a:t> al sostenimento degli esami del quarto anno e successivi!</a:t>
            </a:r>
            <a:endParaRPr lang="it-IT" sz="2400" dirty="0">
              <a:latin typeface="Avenir LT Std 45 Book" panose="020B0502020203020204"/>
            </a:endParaRPr>
          </a:p>
          <a:p>
            <a:pPr>
              <a:lnSpc>
                <a:spcPct val="100000"/>
              </a:lnSpc>
            </a:pPr>
            <a:r>
              <a:rPr lang="it-IT" sz="2400" dirty="0">
                <a:latin typeface="Avenir LT Std 45 Book" panose="020B0502020203020204"/>
              </a:rPr>
              <a:t>Le ADE sono cumulabili, quindi i crediti che ‘’avanzano’’ possono essere utilizzati distribuendoli negli anni successivi.</a:t>
            </a:r>
          </a:p>
          <a:p>
            <a:pPr>
              <a:lnSpc>
                <a:spcPct val="100000"/>
              </a:lnSpc>
            </a:pPr>
            <a:endParaRPr lang="it-IT" sz="2400" dirty="0">
              <a:latin typeface="Avenir LT Std 45 Book" panose="020B0502020203020204"/>
            </a:endParaRPr>
          </a:p>
          <a:p>
            <a:pPr>
              <a:lnSpc>
                <a:spcPct val="10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825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F470C-6E82-4FA4-945A-3D73401B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493" y="339657"/>
            <a:ext cx="7750507" cy="1105863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rPr>
              <a:t>COME REGISTRARE LE ADE?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9BBAB9-E815-4139-BC6E-6A16D7CC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199-4F8A-4962-A08F-E18834C4E281}" type="slidenum">
              <a:rPr lang="it-IT" smtClean="0"/>
              <a:t>3</a:t>
            </a:fld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7189" y="1362146"/>
            <a:ext cx="12017619" cy="312738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sz="2300" dirty="0">
                <a:latin typeface="Avenir LT Std 45 Book" panose="020B0502020203020204" pitchFamily="34" charset="0"/>
              </a:rPr>
              <a:t>Per la registrazione dei CFU ADE: 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AutoNum type="arabicParenR"/>
            </a:pPr>
            <a:r>
              <a:rPr lang="it-IT" sz="2300" dirty="0">
                <a:latin typeface="Avenir LT Std 45 Book" panose="020B0502020203020204" pitchFamily="34" charset="0"/>
              </a:rPr>
              <a:t>Distribuire i corsi svolti nel </a:t>
            </a:r>
            <a:r>
              <a:rPr lang="it-IT" sz="2300" b="1" dirty="0">
                <a:latin typeface="Avenir LT Std 45 Book" panose="020B0502020203020204" pitchFamily="34" charset="0"/>
              </a:rPr>
              <a:t>libretto diario ADE</a:t>
            </a:r>
            <a:r>
              <a:rPr lang="it-IT" sz="2300" dirty="0">
                <a:latin typeface="Avenir LT Std 45 Book" panose="020B0502020203020204" pitchFamily="34" charset="0"/>
              </a:rPr>
              <a:t> in modo che ogni pagina del libretto </a:t>
            </a:r>
            <a:r>
              <a:rPr lang="it-IT" sz="2300" u="sng" dirty="0">
                <a:latin typeface="Avenir LT Std 45 Book" panose="020B0502020203020204" pitchFamily="34" charset="0"/>
              </a:rPr>
              <a:t>raggiunga i CFU ADE richiesti </a:t>
            </a:r>
            <a:r>
              <a:rPr lang="it-IT" sz="2300" dirty="0">
                <a:latin typeface="Avenir LT Std 45 Book" panose="020B0502020203020204" pitchFamily="34" charset="0"/>
              </a:rPr>
              <a:t>per quell’anno;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AutoNum type="arabicParenR"/>
            </a:pPr>
            <a:r>
              <a:rPr lang="it-IT" sz="2300" dirty="0">
                <a:latin typeface="Avenir LT Std 45 Book" panose="020B0502020203020204" pitchFamily="34" charset="0"/>
              </a:rPr>
              <a:t>Eventuali </a:t>
            </a:r>
            <a:r>
              <a:rPr lang="it-IT" sz="2300" b="1" dirty="0">
                <a:latin typeface="Avenir LT Std 45 Book" panose="020B0502020203020204" pitchFamily="34" charset="0"/>
              </a:rPr>
              <a:t>CFU ADE residui </a:t>
            </a:r>
            <a:r>
              <a:rPr lang="it-IT" sz="2300" dirty="0">
                <a:latin typeface="Avenir LT Std 45 Book" panose="020B0502020203020204" pitchFamily="34" charset="0"/>
              </a:rPr>
              <a:t>degli anni precedenti, vanno </a:t>
            </a:r>
            <a:r>
              <a:rPr lang="it-IT" sz="2300" u="sng" dirty="0">
                <a:latin typeface="Avenir LT Std 45 Book" panose="020B0502020203020204" pitchFamily="34" charset="0"/>
              </a:rPr>
              <a:t>riportati nella pagina del libretto </a:t>
            </a:r>
            <a:r>
              <a:rPr lang="it-IT" sz="2300" dirty="0">
                <a:latin typeface="Avenir LT Std 45 Book" panose="020B0502020203020204" pitchFamily="34" charset="0"/>
              </a:rPr>
              <a:t>in cui si vogliono fare valere;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AutoNum type="arabicParenR"/>
            </a:pPr>
            <a:r>
              <a:rPr lang="it-IT" sz="2300" u="sng" dirty="0">
                <a:latin typeface="Avenir LT Std 45 Book" panose="020B0502020203020204" pitchFamily="34" charset="0"/>
              </a:rPr>
              <a:t>Entro cinque giorni </a:t>
            </a:r>
            <a:r>
              <a:rPr lang="it-IT" sz="2300" dirty="0">
                <a:latin typeface="Avenir LT Std 45 Book" panose="020B0502020203020204" pitchFamily="34" charset="0"/>
              </a:rPr>
              <a:t>dalla data dell’appello scelto per la verbalizzazione, caricare nell’apposita comunità didattica delle ADE                                                                                                                                                                                        </a:t>
            </a:r>
            <a:r>
              <a:rPr lang="it-IT" sz="2300" dirty="0">
                <a:latin typeface="Avenir LT Std 45 Book" panose="020B0502020203020204" pitchFamily="34" charset="0"/>
                <a:sym typeface="Wingdings" panose="05000000000000000000" pitchFamily="2" charset="2"/>
              </a:rPr>
              <a:t> il </a:t>
            </a:r>
            <a:r>
              <a:rPr lang="it-IT" sz="2300" b="1" dirty="0">
                <a:latin typeface="Avenir LT Std 45 Book" panose="020B0502020203020204" pitchFamily="34" charset="0"/>
              </a:rPr>
              <a:t>libretto diario ADE compilato</a:t>
            </a:r>
            <a:r>
              <a:rPr lang="it-IT" sz="2300" dirty="0">
                <a:latin typeface="Avenir LT Std 45 Book" panose="020B0502020203020204" pitchFamily="34" charset="0"/>
              </a:rPr>
              <a:t> fino alla pagina dell’anno di cui si richiede l’idoneità                                                             </a:t>
            </a:r>
            <a:r>
              <a:rPr lang="it-IT" sz="2300" dirty="0">
                <a:latin typeface="Avenir LT Std 45 Book" panose="020B0502020203020204" pitchFamily="34" charset="0"/>
                <a:sym typeface="Wingdings" panose="05000000000000000000" pitchFamily="2" charset="2"/>
              </a:rPr>
              <a:t></a:t>
            </a:r>
            <a:r>
              <a:rPr lang="it-IT" sz="2300" dirty="0">
                <a:latin typeface="Avenir LT Std 45 Book" panose="020B0502020203020204" pitchFamily="34" charset="0"/>
              </a:rPr>
              <a:t> gli </a:t>
            </a:r>
            <a:r>
              <a:rPr lang="it-IT" sz="2300" b="1" dirty="0">
                <a:latin typeface="Avenir LT Std 45 Book" panose="020B0502020203020204" pitchFamily="34" charset="0"/>
              </a:rPr>
              <a:t>attestati di partecipazione </a:t>
            </a:r>
            <a:r>
              <a:rPr lang="it-IT" sz="2300" dirty="0">
                <a:latin typeface="Avenir LT Std 45 Book" panose="020B0502020203020204" pitchFamily="34" charset="0"/>
              </a:rPr>
              <a:t>di </a:t>
            </a:r>
            <a:r>
              <a:rPr lang="it-IT" sz="2300" u="sng" dirty="0">
                <a:latin typeface="Avenir LT Std 45 Book" panose="020B0502020203020204" pitchFamily="34" charset="0"/>
              </a:rPr>
              <a:t>tutti i corsi </a:t>
            </a:r>
            <a:r>
              <a:rPr lang="it-IT" sz="2300" dirty="0">
                <a:latin typeface="Avenir LT Std 45 Book" panose="020B0502020203020204" pitchFamily="34" charset="0"/>
              </a:rPr>
              <a:t>opzionali/monografici svolti anche in anni precedenti (caricare anche gli attestati relativi ad ADE già verbalizzate a libretto).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94C957-A74C-00B4-FD89-FE32E8AA46C6}"/>
              </a:ext>
            </a:extLst>
          </p:cNvPr>
          <p:cNvSpPr txBox="1"/>
          <p:nvPr/>
        </p:nvSpPr>
        <p:spPr>
          <a:xfrm>
            <a:off x="87189" y="4683225"/>
            <a:ext cx="12017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ATTENZIONE:</a:t>
            </a:r>
          </a:p>
          <a:p>
            <a:r>
              <a:rPr lang="it-IT" sz="2000" b="1" dirty="0"/>
              <a:t>Nel caso in cui anche una sola delle condizioni sopra indicate non venga rispettata, NON sarà possibile ottenere l’idoneità alle ADE per l’appello scelto.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0FC821-2FC4-D00B-FF75-FBE6B64FE9B7}"/>
              </a:ext>
            </a:extLst>
          </p:cNvPr>
          <p:cNvSpPr txBox="1"/>
          <p:nvPr/>
        </p:nvSpPr>
        <p:spPr>
          <a:xfrm>
            <a:off x="87190" y="5892581"/>
            <a:ext cx="7896314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Per ulteriori quesiti:</a:t>
            </a:r>
          </a:p>
          <a:p>
            <a:r>
              <a:rPr lang="it-IT" dirty="0">
                <a:hlinkClick r:id="rId2"/>
              </a:rPr>
              <a:t>Aprire un ticket</a:t>
            </a:r>
            <a:r>
              <a:rPr lang="it-IT" dirty="0"/>
              <a:t>, selezionando le categorie «Studiare» ed «Esami di profitto».</a:t>
            </a:r>
          </a:p>
        </p:txBody>
      </p:sp>
    </p:spTree>
    <p:extLst>
      <p:ext uri="{BB962C8B-B14F-4D97-AF65-F5344CB8AC3E}">
        <p14:creationId xmlns:p14="http://schemas.microsoft.com/office/powerpoint/2010/main" val="286384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3814859-E525-4E8D-A81F-4F0F3159C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" b="32962"/>
          <a:stretch/>
        </p:blipFill>
        <p:spPr>
          <a:xfrm>
            <a:off x="6838683" y="1224190"/>
            <a:ext cx="4126016" cy="384429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2550E6-8488-421B-B8FC-9EF23EC3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E048199-4F8A-4962-A08F-E18834C4E28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F8B75C14-E145-4EA5-93BC-2A4371B3FC88}"/>
              </a:ext>
            </a:extLst>
          </p:cNvPr>
          <p:cNvGrpSpPr/>
          <p:nvPr/>
        </p:nvGrpSpPr>
        <p:grpSpPr>
          <a:xfrm>
            <a:off x="1280938" y="1421539"/>
            <a:ext cx="9577897" cy="4956401"/>
            <a:chOff x="1243459" y="643704"/>
            <a:chExt cx="9577897" cy="4956401"/>
          </a:xfrm>
        </p:grpSpPr>
        <p:pic>
          <p:nvPicPr>
            <p:cNvPr id="16" name="Immagine 15" descr="Immagine che contiene tavolo&#10;&#10;Descrizione generata automaticamente">
              <a:extLst>
                <a:ext uri="{FF2B5EF4-FFF2-40B4-BE49-F238E27FC236}">
                  <a16:creationId xmlns:a16="http://schemas.microsoft.com/office/drawing/2014/main" id="{B4FB70A7-225F-40EC-A2BF-94E0140FE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86" b="32561"/>
            <a:stretch/>
          </p:blipFill>
          <p:spPr>
            <a:xfrm>
              <a:off x="1243459" y="643704"/>
              <a:ext cx="4070744" cy="3757084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D4D85D59-12B0-43ED-BF20-046C96BE6A25}"/>
                </a:ext>
              </a:extLst>
            </p:cNvPr>
            <p:cNvSpPr txBox="1"/>
            <p:nvPr/>
          </p:nvSpPr>
          <p:spPr>
            <a:xfrm>
              <a:off x="1581150" y="2066925"/>
              <a:ext cx="1238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Salute mentale Covid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74A1C566-C534-4D4F-9C33-86C42F6FBF70}"/>
                </a:ext>
              </a:extLst>
            </p:cNvPr>
            <p:cNvSpPr txBox="1"/>
            <p:nvPr/>
          </p:nvSpPr>
          <p:spPr>
            <a:xfrm>
              <a:off x="2918559" y="2066925"/>
              <a:ext cx="477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0,4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3C7B28A4-B5F3-4F16-AAB0-F8914007E172}"/>
                </a:ext>
              </a:extLst>
            </p:cNvPr>
            <p:cNvSpPr txBox="1"/>
            <p:nvPr/>
          </p:nvSpPr>
          <p:spPr>
            <a:xfrm>
              <a:off x="3364779" y="2113091"/>
              <a:ext cx="10239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dirty="0"/>
                <a:t>29/05/20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C6C06384-920E-4CD0-932C-D82FFE2DACCC}"/>
                </a:ext>
              </a:extLst>
            </p:cNvPr>
            <p:cNvSpPr txBox="1"/>
            <p:nvPr/>
          </p:nvSpPr>
          <p:spPr>
            <a:xfrm>
              <a:off x="2887770" y="2534057"/>
              <a:ext cx="477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0,4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CA334435-2E25-4167-BC4F-FE6366D8A66B}"/>
                </a:ext>
              </a:extLst>
            </p:cNvPr>
            <p:cNvSpPr txBox="1"/>
            <p:nvPr/>
          </p:nvSpPr>
          <p:spPr>
            <a:xfrm>
              <a:off x="1557471" y="2540115"/>
              <a:ext cx="1238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/>
                <a:t>Grassofobia</a:t>
              </a:r>
              <a:endParaRPr lang="it-IT" sz="1200" dirty="0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FD70F0FF-ED9A-4ED0-975A-F9830D3AF73B}"/>
                </a:ext>
              </a:extLst>
            </p:cNvPr>
            <p:cNvSpPr txBox="1"/>
            <p:nvPr/>
          </p:nvSpPr>
          <p:spPr>
            <a:xfrm>
              <a:off x="1557471" y="2976513"/>
              <a:ext cx="1238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MOREMED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890E918D-AC51-4CB4-BCB4-502391B28A66}"/>
                </a:ext>
              </a:extLst>
            </p:cNvPr>
            <p:cNvSpPr txBox="1"/>
            <p:nvPr/>
          </p:nvSpPr>
          <p:spPr>
            <a:xfrm>
              <a:off x="2889465" y="2958753"/>
              <a:ext cx="477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0,2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3DD24C86-C4CF-4B68-B5F9-092A7BA7DF1E}"/>
                </a:ext>
              </a:extLst>
            </p:cNvPr>
            <p:cNvSpPr txBox="1"/>
            <p:nvPr/>
          </p:nvSpPr>
          <p:spPr>
            <a:xfrm>
              <a:off x="3364779" y="2522246"/>
              <a:ext cx="907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11/03/21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A3B8ADD0-42CC-4CB3-BC63-FE41C719BB6A}"/>
                </a:ext>
              </a:extLst>
            </p:cNvPr>
            <p:cNvSpPr txBox="1"/>
            <p:nvPr/>
          </p:nvSpPr>
          <p:spPr>
            <a:xfrm>
              <a:off x="3358336" y="2934736"/>
              <a:ext cx="907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15/04/21</a:t>
              </a:r>
            </a:p>
            <a:p>
              <a:r>
                <a:rPr lang="it-IT" sz="1200" dirty="0"/>
                <a:t>(mattina)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AF3F3422-B618-45B5-B820-BB908B85A050}"/>
                </a:ext>
              </a:extLst>
            </p:cNvPr>
            <p:cNvSpPr txBox="1"/>
            <p:nvPr/>
          </p:nvSpPr>
          <p:spPr>
            <a:xfrm>
              <a:off x="4075953" y="2078450"/>
              <a:ext cx="1526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Rif email del 29/07/20 allegata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56D08549-4E2B-43F0-AE15-5F5C4BDB66F5}"/>
                </a:ext>
              </a:extLst>
            </p:cNvPr>
            <p:cNvSpPr txBox="1"/>
            <p:nvPr/>
          </p:nvSpPr>
          <p:spPr>
            <a:xfrm>
              <a:off x="4075952" y="2472688"/>
              <a:ext cx="1399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Rif email del 26/03/21 allegata</a:t>
              </a: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6499EBEA-3D58-4452-B66E-D198197374C8}"/>
                </a:ext>
              </a:extLst>
            </p:cNvPr>
            <p:cNvSpPr txBox="1"/>
            <p:nvPr/>
          </p:nvSpPr>
          <p:spPr>
            <a:xfrm>
              <a:off x="4087947" y="2874248"/>
              <a:ext cx="1238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Certificato allegato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CDA48BD6-AAE7-4759-B37D-B4ED4CBF3702}"/>
                </a:ext>
              </a:extLst>
            </p:cNvPr>
            <p:cNvSpPr txBox="1"/>
            <p:nvPr/>
          </p:nvSpPr>
          <p:spPr>
            <a:xfrm>
              <a:off x="7179213" y="2014746"/>
              <a:ext cx="112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MOREMED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F97EF778-24FC-497E-BC5E-836377574F0F}"/>
                </a:ext>
              </a:extLst>
            </p:cNvPr>
            <p:cNvSpPr txBox="1"/>
            <p:nvPr/>
          </p:nvSpPr>
          <p:spPr>
            <a:xfrm>
              <a:off x="8446436" y="2029383"/>
              <a:ext cx="4339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dirty="0"/>
                <a:t>0,3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01E1282B-DAA9-43A3-9A7E-3E68CABB5924}"/>
                </a:ext>
              </a:extLst>
            </p:cNvPr>
            <p:cNvSpPr txBox="1"/>
            <p:nvPr/>
          </p:nvSpPr>
          <p:spPr>
            <a:xfrm>
              <a:off x="8843366" y="2667618"/>
              <a:ext cx="825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16/04/21</a:t>
              </a:r>
            </a:p>
            <a:p>
              <a:r>
                <a:rPr lang="it-IT" sz="1200" dirty="0"/>
                <a:t>(mattina)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A4066253-336F-44AB-B6A5-785F2680C4E2}"/>
                </a:ext>
              </a:extLst>
            </p:cNvPr>
            <p:cNvSpPr txBox="1"/>
            <p:nvPr/>
          </p:nvSpPr>
          <p:spPr>
            <a:xfrm>
              <a:off x="9694909" y="1943920"/>
              <a:ext cx="1126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Certificato allegato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7C592BFB-90BE-4E51-B2A9-6666CBE5FC2E}"/>
                </a:ext>
              </a:extLst>
            </p:cNvPr>
            <p:cNvSpPr txBox="1"/>
            <p:nvPr/>
          </p:nvSpPr>
          <p:spPr>
            <a:xfrm>
              <a:off x="7179213" y="2361269"/>
              <a:ext cx="112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MOREMED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F035FC50-1C7C-4189-807D-B817C479BCC5}"/>
                </a:ext>
              </a:extLst>
            </p:cNvPr>
            <p:cNvSpPr txBox="1"/>
            <p:nvPr/>
          </p:nvSpPr>
          <p:spPr>
            <a:xfrm>
              <a:off x="8461555" y="2360642"/>
              <a:ext cx="4339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dirty="0"/>
                <a:t>0,5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1CE91C47-65FB-4AD7-9734-8043C0B4B08A}"/>
                </a:ext>
              </a:extLst>
            </p:cNvPr>
            <p:cNvSpPr txBox="1"/>
            <p:nvPr/>
          </p:nvSpPr>
          <p:spPr>
            <a:xfrm>
              <a:off x="8801857" y="2325260"/>
              <a:ext cx="1023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15/04/21</a:t>
              </a:r>
            </a:p>
            <a:p>
              <a:r>
                <a:rPr lang="it-IT" sz="1200" dirty="0"/>
                <a:t>(pomeriggio)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DAB0CD90-F3FE-43BC-9D08-9FD78959B21F}"/>
                </a:ext>
              </a:extLst>
            </p:cNvPr>
            <p:cNvSpPr txBox="1"/>
            <p:nvPr/>
          </p:nvSpPr>
          <p:spPr>
            <a:xfrm>
              <a:off x="9671108" y="2309282"/>
              <a:ext cx="1126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Certificato allegato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5451063C-25AF-4248-8DE7-F308929156F8}"/>
                </a:ext>
              </a:extLst>
            </p:cNvPr>
            <p:cNvSpPr txBox="1"/>
            <p:nvPr/>
          </p:nvSpPr>
          <p:spPr>
            <a:xfrm>
              <a:off x="7165190" y="2697982"/>
              <a:ext cx="112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MOREMED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46C50A37-F320-460A-A59B-069788B9DA52}"/>
                </a:ext>
              </a:extLst>
            </p:cNvPr>
            <p:cNvSpPr txBox="1"/>
            <p:nvPr/>
          </p:nvSpPr>
          <p:spPr>
            <a:xfrm>
              <a:off x="8453321" y="2714074"/>
              <a:ext cx="4339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dirty="0"/>
                <a:t>0,5</a:t>
              </a: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98EA33CD-63D6-48D3-B1C5-CDCB679D0281}"/>
                </a:ext>
              </a:extLst>
            </p:cNvPr>
            <p:cNvSpPr txBox="1"/>
            <p:nvPr/>
          </p:nvSpPr>
          <p:spPr>
            <a:xfrm>
              <a:off x="8829194" y="2996216"/>
              <a:ext cx="984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16/04/21</a:t>
              </a:r>
            </a:p>
            <a:p>
              <a:r>
                <a:rPr lang="it-IT" sz="1200" dirty="0"/>
                <a:t>(pomeriggio)</a:t>
              </a: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AB37CD7A-FA84-48EB-9C2D-E956DE6D34FC}"/>
                </a:ext>
              </a:extLst>
            </p:cNvPr>
            <p:cNvSpPr txBox="1"/>
            <p:nvPr/>
          </p:nvSpPr>
          <p:spPr>
            <a:xfrm>
              <a:off x="9690917" y="2672556"/>
              <a:ext cx="1126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Certificato allegato</a:t>
              </a: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3D527DBF-BAFE-4BC9-9E93-F4C5DDB2C2AE}"/>
                </a:ext>
              </a:extLst>
            </p:cNvPr>
            <p:cNvSpPr txBox="1"/>
            <p:nvPr/>
          </p:nvSpPr>
          <p:spPr>
            <a:xfrm>
              <a:off x="7165189" y="3455041"/>
              <a:ext cx="112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Webinar SISDO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4AFD8F2F-373D-4647-B598-F99CE027E64F}"/>
                </a:ext>
              </a:extLst>
            </p:cNvPr>
            <p:cNvSpPr txBox="1"/>
            <p:nvPr/>
          </p:nvSpPr>
          <p:spPr>
            <a:xfrm>
              <a:off x="8468513" y="3421773"/>
              <a:ext cx="46368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dirty="0"/>
                <a:t>0,2</a:t>
              </a: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C0A8AD3D-D393-45CC-AE6C-B78D78A85E1B}"/>
                </a:ext>
              </a:extLst>
            </p:cNvPr>
            <p:cNvSpPr txBox="1"/>
            <p:nvPr/>
          </p:nvSpPr>
          <p:spPr>
            <a:xfrm>
              <a:off x="8902452" y="3449633"/>
              <a:ext cx="984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20/04/21</a:t>
              </a:r>
            </a:p>
            <a:p>
              <a:endParaRPr lang="it-IT" sz="1200" dirty="0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FF840F15-0AA7-4E94-A985-042D247A040B}"/>
                </a:ext>
              </a:extLst>
            </p:cNvPr>
            <p:cNvSpPr txBox="1"/>
            <p:nvPr/>
          </p:nvSpPr>
          <p:spPr>
            <a:xfrm>
              <a:off x="9671108" y="3351698"/>
              <a:ext cx="1126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Certificato allegato</a:t>
              </a: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15C1F15C-6D8E-437F-AD83-DC294EA9BDC8}"/>
                </a:ext>
              </a:extLst>
            </p:cNvPr>
            <p:cNvSpPr txBox="1"/>
            <p:nvPr/>
          </p:nvSpPr>
          <p:spPr>
            <a:xfrm>
              <a:off x="3157146" y="1217533"/>
              <a:ext cx="1023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3F17FDF0-D660-430F-B161-F56569D9DAF2}"/>
                </a:ext>
              </a:extLst>
            </p:cNvPr>
            <p:cNvSpPr txBox="1"/>
            <p:nvPr/>
          </p:nvSpPr>
          <p:spPr>
            <a:xfrm>
              <a:off x="1557471" y="4676775"/>
              <a:ext cx="353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Totale I anno: 1 CFU</a:t>
              </a:r>
            </a:p>
          </p:txBody>
        </p: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AD7FB549-A3C5-4FD1-99A0-2AD2D5AC7199}"/>
                </a:ext>
              </a:extLst>
            </p:cNvPr>
            <p:cNvSpPr txBox="1"/>
            <p:nvPr/>
          </p:nvSpPr>
          <p:spPr>
            <a:xfrm>
              <a:off x="7146202" y="4676775"/>
              <a:ext cx="35384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Totale II anno: 2 CFU</a:t>
              </a:r>
            </a:p>
            <a:p>
              <a:endParaRPr lang="it-IT" dirty="0"/>
            </a:p>
            <a:p>
              <a:r>
                <a:rPr lang="it-IT" dirty="0"/>
                <a:t>I anno + II anno -&gt; 3 CFU 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3A0491-E964-C9B3-6C30-0D62E2992E7A}"/>
              </a:ext>
            </a:extLst>
          </p:cNvPr>
          <p:cNvSpPr txBox="1"/>
          <p:nvPr/>
        </p:nvSpPr>
        <p:spPr>
          <a:xfrm>
            <a:off x="8899839" y="2718823"/>
            <a:ext cx="1048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15/04/21</a:t>
            </a:r>
          </a:p>
          <a:p>
            <a:r>
              <a:rPr lang="it-IT" sz="1200" dirty="0"/>
              <a:t>(mattina)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AF6AA9-9F31-82B7-F4D0-DA842DEBD8F5}"/>
              </a:ext>
            </a:extLst>
          </p:cNvPr>
          <p:cNvSpPr txBox="1"/>
          <p:nvPr/>
        </p:nvSpPr>
        <p:spPr>
          <a:xfrm>
            <a:off x="9738468" y="3761658"/>
            <a:ext cx="112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Certificato allegato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E27E42-33CF-5DBF-E42E-4E75B00AA067}"/>
              </a:ext>
            </a:extLst>
          </p:cNvPr>
          <p:cNvSpPr txBox="1"/>
          <p:nvPr/>
        </p:nvSpPr>
        <p:spPr>
          <a:xfrm>
            <a:off x="7226763" y="3845276"/>
            <a:ext cx="1126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MOREMED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72F54B-95B3-D9B9-6D2E-42ECEF70D5F0}"/>
              </a:ext>
            </a:extLst>
          </p:cNvPr>
          <p:cNvSpPr txBox="1"/>
          <p:nvPr/>
        </p:nvSpPr>
        <p:spPr>
          <a:xfrm>
            <a:off x="8508335" y="3834205"/>
            <a:ext cx="4339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0,5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41A8B107-90CF-F8C9-8F34-F3967FB623C6}"/>
                  </a:ext>
                </a:extLst>
              </p14:cNvPr>
              <p14:cNvContentPartPr/>
              <p14:nvPr/>
            </p14:nvContentPartPr>
            <p14:xfrm>
              <a:off x="1734507" y="3828307"/>
              <a:ext cx="2359080" cy="1728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41A8B107-90CF-F8C9-8F34-F3967FB623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0507" y="3720307"/>
                <a:ext cx="2466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671EC051-806A-A463-69E6-1A63C0516D76}"/>
                  </a:ext>
                </a:extLst>
              </p14:cNvPr>
              <p14:cNvContentPartPr/>
              <p14:nvPr/>
            </p14:nvContentPartPr>
            <p14:xfrm>
              <a:off x="3067587" y="3973387"/>
              <a:ext cx="1040040" cy="615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671EC051-806A-A463-69E6-1A63C0516D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3947" y="3865387"/>
                <a:ext cx="11476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B857FB42-3447-643D-FFC6-86081F5428E0}"/>
                  </a:ext>
                </a:extLst>
              </p14:cNvPr>
              <p14:cNvContentPartPr/>
              <p14:nvPr/>
            </p14:nvContentPartPr>
            <p14:xfrm>
              <a:off x="7306227" y="2881147"/>
              <a:ext cx="2340720" cy="2448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B857FB42-3447-643D-FFC6-86081F5428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2227" y="2773507"/>
                <a:ext cx="24483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91E25152-BA51-7BD2-DD0D-C6FAD60297DF}"/>
                  </a:ext>
                </a:extLst>
              </p14:cNvPr>
              <p14:cNvContentPartPr/>
              <p14:nvPr/>
            </p14:nvContentPartPr>
            <p14:xfrm>
              <a:off x="8562627" y="3007867"/>
              <a:ext cx="1059840" cy="72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91E25152-BA51-7BD2-DD0D-C6FAD60297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08627" y="2791867"/>
                <a:ext cx="11674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52E899E2-6179-A467-0E64-4EFB56D1A4EF}"/>
                  </a:ext>
                </a:extLst>
              </p14:cNvPr>
              <p14:cNvContentPartPr/>
              <p14:nvPr/>
            </p14:nvContentPartPr>
            <p14:xfrm>
              <a:off x="9648027" y="3007867"/>
              <a:ext cx="360" cy="36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52E899E2-6179-A467-0E64-4EFB56D1A4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94027" y="290022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7024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353</Words>
  <Application>Microsoft Office PowerPoint</Application>
  <PresentationFormat>Widescreen</PresentationFormat>
  <Paragraphs>61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Avenir LT Std 45 Book</vt:lpstr>
      <vt:lpstr>Calibri</vt:lpstr>
      <vt:lpstr>Calibri Light</vt:lpstr>
      <vt:lpstr>Tema di Office</vt:lpstr>
      <vt:lpstr>Attività Didattiche Elettive (ADE)</vt:lpstr>
      <vt:lpstr>COSA SONO LE ADE?</vt:lpstr>
      <vt:lpstr>COME REGISTRARE LE ADE?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</dc:title>
  <dc:creator>SALVI FRANCESCO</dc:creator>
  <cp:lastModifiedBy>Michela VITALE</cp:lastModifiedBy>
  <cp:revision>24</cp:revision>
  <dcterms:created xsi:type="dcterms:W3CDTF">2021-06-13T07:49:52Z</dcterms:created>
  <dcterms:modified xsi:type="dcterms:W3CDTF">2026-01-22T14:13:51Z</dcterms:modified>
</cp:coreProperties>
</file>